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60" r:id="rId3"/>
    <p:sldId id="257" r:id="rId4"/>
    <p:sldId id="424" r:id="rId5"/>
    <p:sldId id="265" r:id="rId6"/>
    <p:sldId id="259" r:id="rId7"/>
    <p:sldId id="263" r:id="rId8"/>
    <p:sldId id="258" r:id="rId9"/>
    <p:sldId id="264" r:id="rId10"/>
    <p:sldId id="262" r:id="rId11"/>
    <p:sldId id="266" r:id="rId12"/>
    <p:sldId id="261"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FAD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F7E27E2-C4DD-44D0-87D0-5790555E1ABD}" v="185" dt="2026-07-23T12:30:06.89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4383" autoAdjust="0"/>
  </p:normalViewPr>
  <p:slideViewPr>
    <p:cSldViewPr snapToGrid="0">
      <p:cViewPr varScale="1">
        <p:scale>
          <a:sx n="90" d="100"/>
          <a:sy n="90" d="100"/>
        </p:scale>
        <p:origin x="1392"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1516355880.CIV\AppData\Local\Temp\MicrosoftEdgeDownloads\9e83c85a-f0d1-4211-8956-987cfd0ff377\APAAR-Export-22072026104002.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[APAAR-Export-22072026104002.xlsx]Sheet4!PivotTable5</c:name>
    <c:fmtId val="27"/>
  </c:pivotSource>
  <c:chart>
    <c:autoTitleDeleted val="0"/>
    <c:pivotFmts>
      <c:pivotFmt>
        <c:idx val="0"/>
        <c:spPr>
          <a:solidFill>
            <a:schemeClr val="accent1"/>
          </a:solidFill>
          <a:ln>
            <a:noFill/>
          </a:ln>
          <a:effectLst>
            <a:outerShdw blurRad="254000" sx="102000" sy="102000" algn="ctr" rotWithShape="0">
              <a:prstClr val="black">
                <a:alpha val="20000"/>
              </a:prstClr>
            </a:outerShdw>
          </a:effectLst>
        </c:spPr>
        <c:marker>
          <c:spPr>
            <a:solidFill>
              <a:schemeClr val="accent1">
                <a:alpha val="85000"/>
              </a:schemeClr>
            </a:solidFill>
            <a:ln>
              <a:noFill/>
            </a:ln>
            <a:effectLst/>
          </c:spPr>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clip" horzOverflow="clip"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outEnd"/>
          <c:showLegendKey val="1"/>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pattFill prst="pct75">
                  <a:fgClr>
                    <a:schemeClr val="dk1">
                      <a:lumMod val="75000"/>
                      <a:lumOff val="25000"/>
                    </a:schemeClr>
                  </a:fgClr>
                  <a:bgClr>
                    <a:schemeClr val="dk1">
                      <a:lumMod val="65000"/>
                      <a:lumOff val="35000"/>
                    </a:schemeClr>
                  </a:bgClr>
                </a:pattFill>
                <a:ln>
                  <a:noFill/>
                </a:ln>
              </c15:spPr>
            </c:ext>
          </c:extLst>
        </c:dLbl>
      </c:pivotFmt>
      <c:pivotFmt>
        <c:idx val="1"/>
        <c:dLbl>
          <c:idx val="0"/>
          <c:dLblPos val="outEnd"/>
          <c:showLegendKey val="1"/>
          <c:showVal val="1"/>
          <c:showCatName val="1"/>
          <c:showSerName val="0"/>
          <c:showPercent val="0"/>
          <c:showBubbleSize val="0"/>
          <c:extLst>
            <c:ext xmlns:c15="http://schemas.microsoft.com/office/drawing/2012/chart" uri="{CE6537A1-D6FC-4f65-9D91-7224C49458BB}"/>
          </c:extLst>
        </c:dLbl>
      </c:pivotFmt>
      <c:pivotFmt>
        <c:idx val="2"/>
        <c:dLbl>
          <c:idx val="0"/>
          <c:dLblPos val="outEnd"/>
          <c:showLegendKey val="1"/>
          <c:showVal val="1"/>
          <c:showCatName val="1"/>
          <c:showSerName val="0"/>
          <c:showPercent val="0"/>
          <c:showBubbleSize val="0"/>
          <c:extLst>
            <c:ext xmlns:c15="http://schemas.microsoft.com/office/drawing/2012/chart" uri="{CE6537A1-D6FC-4f65-9D91-7224C49458BB}"/>
          </c:extLst>
        </c:dLbl>
      </c:pivotFmt>
      <c:pivotFmt>
        <c:idx val="3"/>
        <c:dLbl>
          <c:idx val="0"/>
          <c:dLblPos val="outEnd"/>
          <c:showLegendKey val="1"/>
          <c:showVal val="1"/>
          <c:showCatName val="1"/>
          <c:showSerName val="0"/>
          <c:showPercent val="0"/>
          <c:showBubbleSize val="0"/>
          <c:extLst>
            <c:ext xmlns:c15="http://schemas.microsoft.com/office/drawing/2012/chart" uri="{CE6537A1-D6FC-4f65-9D91-7224C49458BB}"/>
          </c:extLst>
        </c:dLbl>
      </c:pivotFmt>
      <c:pivotFmt>
        <c:idx val="4"/>
        <c:dLbl>
          <c:idx val="0"/>
          <c:dLblPos val="outEnd"/>
          <c:showLegendKey val="1"/>
          <c:showVal val="1"/>
          <c:showCatName val="1"/>
          <c:showSerName val="0"/>
          <c:showPercent val="0"/>
          <c:showBubbleSize val="0"/>
          <c:extLst>
            <c:ext xmlns:c15="http://schemas.microsoft.com/office/drawing/2012/chart" uri="{CE6537A1-D6FC-4f65-9D91-7224C49458BB}"/>
          </c:extLst>
        </c:dLbl>
      </c:pivotFmt>
      <c:pivotFmt>
        <c:idx val="5"/>
        <c:dLbl>
          <c:idx val="0"/>
          <c:dLblPos val="ctr"/>
          <c:showLegendKey val="1"/>
          <c:showVal val="1"/>
          <c:showCatName val="0"/>
          <c:showSerName val="0"/>
          <c:showPercent val="1"/>
          <c:showBubbleSize val="0"/>
          <c:extLst>
            <c:ext xmlns:c15="http://schemas.microsoft.com/office/drawing/2012/chart" uri="{CE6537A1-D6FC-4f65-9D91-7224C49458BB}"/>
          </c:extLst>
        </c:dLbl>
      </c:pivotFmt>
      <c:pivotFmt>
        <c:idx val="6"/>
        <c:spPr>
          <a:solidFill>
            <a:srgbClr val="FFC000"/>
          </a:solidFill>
          <a:ln>
            <a:noFill/>
          </a:ln>
          <a:effectLst>
            <a:outerShdw blurRad="254000" sx="102000" sy="102000" algn="ctr" rotWithShape="0">
              <a:prstClr val="black">
                <a:alpha val="20000"/>
              </a:prstClr>
            </a:outerShdw>
          </a:effectLst>
        </c:spPr>
      </c:pivotFmt>
      <c:pivotFmt>
        <c:idx val="7"/>
        <c:spPr>
          <a:solidFill>
            <a:schemeClr val="accent1"/>
          </a:solidFill>
          <a:ln>
            <a:noFill/>
          </a:ln>
          <a:effectLst>
            <a:outerShdw blurRad="254000" sx="102000" sy="102000" algn="ctr" rotWithShape="0">
              <a:prstClr val="black">
                <a:alpha val="20000"/>
              </a:prstClr>
            </a:outerShdw>
          </a:effectLst>
        </c:spPr>
        <c:marker>
          <c:symbol val="none"/>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a:outerShdw blurRad="254000" sx="102000" sy="102000" algn="ctr" rotWithShape="0">
              <a:prstClr val="black">
                <a:alpha val="20000"/>
              </a:prstClr>
            </a:outerShdw>
          </a:effectLst>
        </c:spPr>
        <c:marker>
          <c:symbol val="none"/>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extLst>
            <c:ext xmlns:c15="http://schemas.microsoft.com/office/drawing/2012/chart" uri="{CE6537A1-D6FC-4f65-9D91-7224C49458BB}"/>
          </c:extLst>
        </c:dLbl>
      </c:pivotFmt>
      <c:pivotFmt>
        <c:idx val="9"/>
        <c:spPr>
          <a:solidFill>
            <a:schemeClr val="accent1"/>
          </a:solidFill>
          <a:ln>
            <a:noFill/>
          </a:ln>
          <a:effectLst>
            <a:outerShdw blurRad="254000" sx="102000" sy="102000" algn="ctr" rotWithShape="0">
              <a:prstClr val="black">
                <a:alpha val="20000"/>
              </a:prstClr>
            </a:outerShdw>
          </a:effectLst>
        </c:spPr>
        <c:marker>
          <c:symbol val="none"/>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FFC000"/>
          </a:solidFill>
          <a:ln>
            <a:noFill/>
          </a:ln>
          <a:effectLst>
            <a:outerShdw blurRad="254000" sx="102000" sy="102000" algn="ctr" rotWithShape="0">
              <a:prstClr val="black">
                <a:alpha val="20000"/>
              </a:prstClr>
            </a:outerShdw>
          </a:effectLst>
        </c:spPr>
        <c:marker>
          <c:symbol val="none"/>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extLst>
            <c:ext xmlns:c15="http://schemas.microsoft.com/office/drawing/2012/chart" uri="{CE6537A1-D6FC-4f65-9D91-7224C49458BB}"/>
          </c:extLst>
        </c:dLbl>
      </c:pivotFmt>
      <c:pivotFmt>
        <c:idx val="11"/>
        <c:spPr>
          <a:solidFill>
            <a:schemeClr val="accent1"/>
          </a:solidFill>
          <a:ln>
            <a:noFill/>
          </a:ln>
          <a:effectLst>
            <a:outerShdw blurRad="254000" sx="102000" sy="102000" algn="ctr" rotWithShape="0">
              <a:prstClr val="black">
                <a:alpha val="20000"/>
              </a:prstClr>
            </a:outerShdw>
          </a:effectLst>
        </c:spPr>
        <c:marker>
          <c:symbol val="none"/>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extLst>
            <c:ext xmlns:c15="http://schemas.microsoft.com/office/drawing/2012/chart" uri="{CE6537A1-D6FC-4f65-9D91-7224C49458BB}"/>
          </c:extLst>
        </c:dLbl>
      </c:pivotFmt>
      <c:pivotFmt>
        <c:idx val="12"/>
        <c:spPr>
          <a:solidFill>
            <a:schemeClr val="accent1"/>
          </a:solidFill>
          <a:ln>
            <a:noFill/>
          </a:ln>
          <a:effectLst>
            <a:outerShdw blurRad="254000" sx="102000" sy="102000" algn="ctr" rotWithShape="0">
              <a:prstClr val="black">
                <a:alpha val="20000"/>
              </a:prstClr>
            </a:outerShdw>
          </a:effectLst>
        </c:spPr>
        <c:marker>
          <c:symbol val="none"/>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extLst>
            <c:ext xmlns:c15="http://schemas.microsoft.com/office/drawing/2012/chart" uri="{CE6537A1-D6FC-4f65-9D91-7224C49458BB}"/>
          </c:extLst>
        </c:dLbl>
      </c:pivotFmt>
      <c:pivotFmt>
        <c:idx val="13"/>
        <c:spPr>
          <a:solidFill>
            <a:schemeClr val="accent1"/>
          </a:solidFill>
          <a:ln>
            <a:noFill/>
          </a:ln>
          <a:effectLst>
            <a:outerShdw blurRad="254000" sx="102000" sy="102000" algn="ctr" rotWithShape="0">
              <a:prstClr val="black">
                <a:alpha val="20000"/>
              </a:prstClr>
            </a:outerShdw>
          </a:effectLst>
        </c:spPr>
        <c:marker>
          <c:symbol val="none"/>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extLst>
            <c:ext xmlns:c15="http://schemas.microsoft.com/office/drawing/2012/chart" uri="{CE6537A1-D6FC-4f65-9D91-7224C49458BB}"/>
          </c:extLst>
        </c:dLbl>
      </c:pivotFmt>
      <c:pivotFmt>
        <c:idx val="14"/>
        <c:spPr>
          <a:solidFill>
            <a:schemeClr val="accent1"/>
          </a:solidFill>
          <a:ln>
            <a:noFill/>
          </a:ln>
          <a:effectLst>
            <a:outerShdw blurRad="254000" sx="102000" sy="102000" algn="ctr" rotWithShape="0">
              <a:prstClr val="black">
                <a:alpha val="20000"/>
              </a:prstClr>
            </a:outerShdw>
          </a:effectLst>
        </c:spPr>
        <c:marker>
          <c:symbol val="none"/>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extLst>
            <c:ext xmlns:c15="http://schemas.microsoft.com/office/drawing/2012/chart" uri="{CE6537A1-D6FC-4f65-9D91-7224C49458BB}"/>
          </c:extLst>
        </c:dLbl>
      </c:pivotFmt>
      <c:pivotFmt>
        <c:idx val="15"/>
        <c:spPr>
          <a:solidFill>
            <a:schemeClr val="accent1"/>
          </a:solidFill>
          <a:ln>
            <a:noFill/>
          </a:ln>
          <a:effectLst>
            <a:outerShdw blurRad="254000" sx="102000" sy="102000" algn="ctr" rotWithShape="0">
              <a:prstClr val="black">
                <a:alpha val="20000"/>
              </a:prstClr>
            </a:outerShdw>
          </a:effectLst>
        </c:spPr>
        <c:marker>
          <c:symbol val="none"/>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FFC000"/>
          </a:solidFill>
          <a:ln>
            <a:noFill/>
          </a:ln>
          <a:effectLst>
            <a:outerShdw blurRad="254000" sx="102000" sy="102000" algn="ctr" rotWithShape="0">
              <a:prstClr val="black">
                <a:alpha val="20000"/>
              </a:prstClr>
            </a:outerShdw>
          </a:effectLst>
        </c:spPr>
        <c:marker>
          <c:symbol val="none"/>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extLst>
            <c:ext xmlns:c15="http://schemas.microsoft.com/office/drawing/2012/chart" uri="{CE6537A1-D6FC-4f65-9D91-7224C49458BB}"/>
          </c:extLst>
        </c:dLbl>
      </c:pivotFmt>
      <c:pivotFmt>
        <c:idx val="17"/>
        <c:spPr>
          <a:solidFill>
            <a:schemeClr val="accent1"/>
          </a:solidFill>
          <a:ln>
            <a:noFill/>
          </a:ln>
          <a:effectLst>
            <a:outerShdw blurRad="254000" sx="102000" sy="102000" algn="ctr" rotWithShape="0">
              <a:prstClr val="black">
                <a:alpha val="20000"/>
              </a:prstClr>
            </a:outerShdw>
          </a:effectLst>
        </c:spPr>
        <c:marker>
          <c:symbol val="none"/>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extLst>
            <c:ext xmlns:c15="http://schemas.microsoft.com/office/drawing/2012/chart" uri="{CE6537A1-D6FC-4f65-9D91-7224C49458BB}"/>
          </c:extLst>
        </c:dLbl>
      </c:pivotFmt>
      <c:pivotFmt>
        <c:idx val="18"/>
        <c:spPr>
          <a:solidFill>
            <a:schemeClr val="accent1"/>
          </a:solidFill>
          <a:ln>
            <a:noFill/>
          </a:ln>
          <a:effectLst>
            <a:outerShdw blurRad="254000" sx="102000" sy="102000" algn="ctr" rotWithShape="0">
              <a:prstClr val="black">
                <a:alpha val="20000"/>
              </a:prstClr>
            </a:outerShdw>
          </a:effectLst>
        </c:spPr>
        <c:marker>
          <c:symbol val="none"/>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extLst>
            <c:ext xmlns:c15="http://schemas.microsoft.com/office/drawing/2012/chart" uri="{CE6537A1-D6FC-4f65-9D91-7224C49458BB}"/>
          </c:extLst>
        </c:dLbl>
      </c:pivotFmt>
      <c:pivotFmt>
        <c:idx val="19"/>
        <c:spPr>
          <a:solidFill>
            <a:schemeClr val="accent1"/>
          </a:solidFill>
          <a:ln>
            <a:noFill/>
          </a:ln>
          <a:effectLst>
            <a:outerShdw blurRad="254000" sx="102000" sy="102000" algn="ctr" rotWithShape="0">
              <a:prstClr val="black">
                <a:alpha val="20000"/>
              </a:prstClr>
            </a:outerShdw>
          </a:effectLst>
        </c:spPr>
        <c:marker>
          <c:symbol val="none"/>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extLst>
            <c:ext xmlns:c15="http://schemas.microsoft.com/office/drawing/2012/chart" uri="{CE6537A1-D6FC-4f65-9D91-7224C49458BB}"/>
          </c:extLst>
        </c:dLbl>
      </c:pivotFmt>
      <c:pivotFmt>
        <c:idx val="20"/>
        <c:spPr>
          <a:solidFill>
            <a:schemeClr val="accent1"/>
          </a:solidFill>
          <a:ln>
            <a:noFill/>
          </a:ln>
          <a:effectLst>
            <a:outerShdw blurRad="254000" sx="102000" sy="102000" algn="ctr" rotWithShape="0">
              <a:prstClr val="black">
                <a:alpha val="20000"/>
              </a:prstClr>
            </a:outerShdw>
          </a:effectLst>
        </c:spPr>
        <c:marker>
          <c:symbol val="none"/>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extLst>
            <c:ext xmlns:c15="http://schemas.microsoft.com/office/drawing/2012/chart" uri="{CE6537A1-D6FC-4f65-9D91-7224C49458BB}"/>
          </c:extLst>
        </c:dLbl>
      </c:pivotFmt>
      <c:pivotFmt>
        <c:idx val="21"/>
        <c:spPr>
          <a:solidFill>
            <a:srgbClr val="FFC000"/>
          </a:solidFill>
          <a:ln>
            <a:noFill/>
          </a:ln>
          <a:effectLst>
            <a:outerShdw blurRad="254000" sx="102000" sy="102000" algn="ctr" rotWithShape="0">
              <a:prstClr val="black">
                <a:alpha val="20000"/>
              </a:prstClr>
            </a:outerShdw>
          </a:effectLst>
        </c:spPr>
        <c:marker>
          <c:symbol val="none"/>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Sheet4!$B$3:$B$4</c:f>
              <c:strCache>
                <c:ptCount val="1"/>
                <c:pt idx="0">
                  <c:v>0-30 Days</c:v>
                </c:pt>
              </c:strCache>
            </c:strRef>
          </c:tx>
          <c:spPr>
            <a:solidFill>
              <a:schemeClr val="accent1"/>
            </a:solidFill>
            <a:ln>
              <a:noFill/>
            </a:ln>
            <a:effectLst>
              <a:outerShdw blurRad="254000" sx="102000" sy="102000" algn="ctr" rotWithShape="0">
                <a:prstClr val="black">
                  <a:alpha val="20000"/>
                </a:prstClr>
              </a:outerShdw>
            </a:effectLst>
          </c:spPr>
          <c:invertIfNegative val="0"/>
          <c:dLbls>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Sheet4!$A$5:$A$7</c:f>
              <c:strCache>
                <c:ptCount val="2"/>
                <c:pt idx="0">
                  <c:v>Work in Progress</c:v>
                </c:pt>
                <c:pt idx="1">
                  <c:v>Scheduled Clean Up / Exemption</c:v>
                </c:pt>
              </c:strCache>
            </c:strRef>
          </c:cat>
          <c:val>
            <c:numRef>
              <c:f>Sheet4!$B$5:$B$7</c:f>
              <c:numCache>
                <c:formatCode>General</c:formatCode>
                <c:ptCount val="2"/>
                <c:pt idx="0">
                  <c:v>955</c:v>
                </c:pt>
                <c:pt idx="1">
                  <c:v>277</c:v>
                </c:pt>
              </c:numCache>
            </c:numRef>
          </c:val>
          <c:extLst>
            <c:ext xmlns:c16="http://schemas.microsoft.com/office/drawing/2014/chart" uri="{C3380CC4-5D6E-409C-BE32-E72D297353CC}">
              <c16:uniqueId val="{00000000-CB46-4BB7-94AF-9C133A192CCE}"/>
            </c:ext>
          </c:extLst>
        </c:ser>
        <c:ser>
          <c:idx val="1"/>
          <c:order val="1"/>
          <c:tx>
            <c:strRef>
              <c:f>Sheet4!$C$3:$C$4</c:f>
              <c:strCache>
                <c:ptCount val="1"/>
                <c:pt idx="0">
                  <c:v>31-60 Days</c:v>
                </c:pt>
              </c:strCache>
            </c:strRef>
          </c:tx>
          <c:spPr>
            <a:solidFill>
              <a:schemeClr val="accent2"/>
            </a:solidFill>
            <a:ln>
              <a:noFill/>
            </a:ln>
            <a:effectLst>
              <a:outerShdw blurRad="254000" sx="102000" sy="102000" algn="ctr" rotWithShape="0">
                <a:prstClr val="black">
                  <a:alpha val="20000"/>
                </a:prstClr>
              </a:outerShdw>
            </a:effectLst>
          </c:spPr>
          <c:invertIfNegative val="0"/>
          <c:dLbls>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Sheet4!$A$5:$A$7</c:f>
              <c:strCache>
                <c:ptCount val="2"/>
                <c:pt idx="0">
                  <c:v>Work in Progress</c:v>
                </c:pt>
                <c:pt idx="1">
                  <c:v>Scheduled Clean Up / Exemption</c:v>
                </c:pt>
              </c:strCache>
            </c:strRef>
          </c:cat>
          <c:val>
            <c:numRef>
              <c:f>Sheet4!$C$5:$C$7</c:f>
              <c:numCache>
                <c:formatCode>General</c:formatCode>
                <c:ptCount val="2"/>
                <c:pt idx="0">
                  <c:v>689</c:v>
                </c:pt>
                <c:pt idx="1">
                  <c:v>701</c:v>
                </c:pt>
              </c:numCache>
            </c:numRef>
          </c:val>
          <c:extLst>
            <c:ext xmlns:c16="http://schemas.microsoft.com/office/drawing/2014/chart" uri="{C3380CC4-5D6E-409C-BE32-E72D297353CC}">
              <c16:uniqueId val="{00000001-CB46-4BB7-94AF-9C133A192CCE}"/>
            </c:ext>
          </c:extLst>
        </c:ser>
        <c:ser>
          <c:idx val="2"/>
          <c:order val="2"/>
          <c:tx>
            <c:strRef>
              <c:f>Sheet4!$D$3:$D$4</c:f>
              <c:strCache>
                <c:ptCount val="1"/>
                <c:pt idx="0">
                  <c:v>61-90 Days</c:v>
                </c:pt>
              </c:strCache>
            </c:strRef>
          </c:tx>
          <c:spPr>
            <a:solidFill>
              <a:schemeClr val="accent3"/>
            </a:solidFill>
            <a:ln>
              <a:noFill/>
            </a:ln>
            <a:effectLst>
              <a:outerShdw blurRad="254000" sx="102000" sy="102000" algn="ctr" rotWithShape="0">
                <a:prstClr val="black">
                  <a:alpha val="20000"/>
                </a:prstClr>
              </a:outerShdw>
            </a:effectLst>
          </c:spPr>
          <c:invertIfNegative val="0"/>
          <c:dLbls>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Sheet4!$A$5:$A$7</c:f>
              <c:strCache>
                <c:ptCount val="2"/>
                <c:pt idx="0">
                  <c:v>Work in Progress</c:v>
                </c:pt>
                <c:pt idx="1">
                  <c:v>Scheduled Clean Up / Exemption</c:v>
                </c:pt>
              </c:strCache>
            </c:strRef>
          </c:cat>
          <c:val>
            <c:numRef>
              <c:f>Sheet4!$D$5:$D$7</c:f>
              <c:numCache>
                <c:formatCode>General</c:formatCode>
                <c:ptCount val="2"/>
                <c:pt idx="0">
                  <c:v>205</c:v>
                </c:pt>
                <c:pt idx="1">
                  <c:v>206</c:v>
                </c:pt>
              </c:numCache>
            </c:numRef>
          </c:val>
          <c:extLst>
            <c:ext xmlns:c16="http://schemas.microsoft.com/office/drawing/2014/chart" uri="{C3380CC4-5D6E-409C-BE32-E72D297353CC}">
              <c16:uniqueId val="{00000002-CB46-4BB7-94AF-9C133A192CCE}"/>
            </c:ext>
          </c:extLst>
        </c:ser>
        <c:ser>
          <c:idx val="3"/>
          <c:order val="3"/>
          <c:tx>
            <c:strRef>
              <c:f>Sheet4!$E$3:$E$4</c:f>
              <c:strCache>
                <c:ptCount val="1"/>
                <c:pt idx="0">
                  <c:v>91-120 Days</c:v>
                </c:pt>
              </c:strCache>
            </c:strRef>
          </c:tx>
          <c:spPr>
            <a:solidFill>
              <a:schemeClr val="accent4"/>
            </a:solidFill>
            <a:ln>
              <a:noFill/>
            </a:ln>
            <a:effectLst>
              <a:outerShdw blurRad="254000" sx="102000" sy="102000" algn="ctr" rotWithShape="0">
                <a:prstClr val="black">
                  <a:alpha val="20000"/>
                </a:prstClr>
              </a:outerShdw>
            </a:effectLst>
          </c:spPr>
          <c:invertIfNegative val="0"/>
          <c:dLbls>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Sheet4!$A$5:$A$7</c:f>
              <c:strCache>
                <c:ptCount val="2"/>
                <c:pt idx="0">
                  <c:v>Work in Progress</c:v>
                </c:pt>
                <c:pt idx="1">
                  <c:v>Scheduled Clean Up / Exemption</c:v>
                </c:pt>
              </c:strCache>
            </c:strRef>
          </c:cat>
          <c:val>
            <c:numRef>
              <c:f>Sheet4!$E$5:$E$7</c:f>
              <c:numCache>
                <c:formatCode>General</c:formatCode>
                <c:ptCount val="2"/>
                <c:pt idx="0">
                  <c:v>446</c:v>
                </c:pt>
                <c:pt idx="1">
                  <c:v>186</c:v>
                </c:pt>
              </c:numCache>
            </c:numRef>
          </c:val>
          <c:extLst>
            <c:ext xmlns:c16="http://schemas.microsoft.com/office/drawing/2014/chart" uri="{C3380CC4-5D6E-409C-BE32-E72D297353CC}">
              <c16:uniqueId val="{00000003-CB46-4BB7-94AF-9C133A192CCE}"/>
            </c:ext>
          </c:extLst>
        </c:ser>
        <c:ser>
          <c:idx val="4"/>
          <c:order val="4"/>
          <c:tx>
            <c:strRef>
              <c:f>Sheet4!$F$3:$F$4</c:f>
              <c:strCache>
                <c:ptCount val="1"/>
                <c:pt idx="0">
                  <c:v>121+ Days</c:v>
                </c:pt>
              </c:strCache>
            </c:strRef>
          </c:tx>
          <c:spPr>
            <a:solidFill>
              <a:srgbClr val="FFC000"/>
            </a:solidFill>
            <a:ln>
              <a:noFill/>
            </a:ln>
            <a:effectLst>
              <a:outerShdw blurRad="254000" sx="102000" sy="102000" algn="ctr" rotWithShape="0">
                <a:prstClr val="black">
                  <a:alpha val="20000"/>
                </a:prstClr>
              </a:outerShdw>
            </a:effectLst>
          </c:spPr>
          <c:invertIfNegative val="0"/>
          <c:dLbls>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Sheet4!$A$5:$A$7</c:f>
              <c:strCache>
                <c:ptCount val="2"/>
                <c:pt idx="0">
                  <c:v>Work in Progress</c:v>
                </c:pt>
                <c:pt idx="1">
                  <c:v>Scheduled Clean Up / Exemption</c:v>
                </c:pt>
              </c:strCache>
            </c:strRef>
          </c:cat>
          <c:val>
            <c:numRef>
              <c:f>Sheet4!$F$5:$F$7</c:f>
              <c:numCache>
                <c:formatCode>General</c:formatCode>
                <c:ptCount val="2"/>
                <c:pt idx="0">
                  <c:v>11232</c:v>
                </c:pt>
                <c:pt idx="1">
                  <c:v>7276</c:v>
                </c:pt>
              </c:numCache>
            </c:numRef>
          </c:val>
          <c:extLst>
            <c:ext xmlns:c16="http://schemas.microsoft.com/office/drawing/2014/chart" uri="{C3380CC4-5D6E-409C-BE32-E72D297353CC}">
              <c16:uniqueId val="{00000004-CB46-4BB7-94AF-9C133A192CCE}"/>
            </c:ext>
          </c:extLst>
        </c:ser>
        <c:dLbls>
          <c:dLblPos val="inEnd"/>
          <c:showLegendKey val="0"/>
          <c:showVal val="1"/>
          <c:showCatName val="0"/>
          <c:showSerName val="0"/>
          <c:showPercent val="0"/>
          <c:showBubbleSize val="0"/>
        </c:dLbls>
        <c:gapWidth val="150"/>
        <c:axId val="1125569823"/>
        <c:axId val="1125567423"/>
      </c:barChart>
      <c:catAx>
        <c:axId val="1125569823"/>
        <c:scaling>
          <c:orientation val="minMax"/>
        </c:scaling>
        <c:delete val="1"/>
        <c:axPos val="b"/>
        <c:numFmt formatCode="General" sourceLinked="1"/>
        <c:majorTickMark val="none"/>
        <c:minorTickMark val="none"/>
        <c:tickLblPos val="nextTo"/>
        <c:crossAx val="1125567423"/>
        <c:crosses val="autoZero"/>
        <c:auto val="1"/>
        <c:lblAlgn val="ctr"/>
        <c:lblOffset val="100"/>
        <c:noMultiLvlLbl val="0"/>
      </c:catAx>
      <c:valAx>
        <c:axId val="1125567423"/>
        <c:scaling>
          <c:orientation val="minMax"/>
        </c:scaling>
        <c:delete val="0"/>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minorGridlines>
          <c:spPr>
            <a:ln>
              <a:gradFill>
                <a:gsLst>
                  <a:gs pos="100000">
                    <a:schemeClr val="dk1">
                      <a:lumMod val="95000"/>
                      <a:lumOff val="5000"/>
                      <a:alpha val="42000"/>
                    </a:schemeClr>
                  </a:gs>
                  <a:gs pos="0">
                    <a:schemeClr val="lt1">
                      <a:lumMod val="75000"/>
                      <a:alpha val="36000"/>
                    </a:schemeClr>
                  </a:gs>
                </a:gsLst>
                <a:lin ang="5400000" scaled="0"/>
              </a:gradFill>
            </a:ln>
            <a:effectLst/>
          </c:spPr>
        </c:min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crossAx val="1125569823"/>
        <c:crosses val="autoZero"/>
        <c:crossBetween val="between"/>
      </c:valAx>
      <c:dTable>
        <c:showHorzBorder val="1"/>
        <c:showVertBorder val="1"/>
        <c:showOutline val="1"/>
        <c:showKeys val="1"/>
        <c:spPr>
          <a:noFill/>
          <a:ln w="9525">
            <a:solidFill>
              <a:schemeClr val="dk1">
                <a:lumMod val="35000"/>
                <a:lumOff val="65000"/>
              </a:schemeClr>
            </a:solidFill>
          </a:ln>
          <a:effectLst/>
        </c:spPr>
        <c:txPr>
          <a:bodyPr rot="0" spcFirstLastPara="1" vertOverflow="ellipsis" vert="horz" wrap="square" anchor="ctr" anchorCtr="1"/>
          <a:lstStyle/>
          <a:p>
            <a:pPr rtl="0">
              <a:defRPr sz="900" b="0" i="0" u="none" strike="noStrike" kern="1200" baseline="0">
                <a:solidFill>
                  <a:schemeClr val="dk1">
                    <a:lumMod val="75000"/>
                    <a:lumOff val="2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tx1"/>
      </a:solidFill>
      <a:round/>
    </a:ln>
    <a:effectLst/>
    <a:scene3d>
      <a:camera prst="orthographicFront"/>
      <a:lightRig rig="threePt" dir="t"/>
    </a:scene3d>
    <a:sp3d/>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sVisible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image" Target="../media/image3.svg"/><Relationship Id="rId4" Type="http://schemas.openxmlformats.org/officeDocument/2006/relationships/image" Target="../media/image6.jpg"/></Relationships>
</file>

<file path=ppt/diagrams/_rels/data3.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image" Target="../media/image9.jpg"/><Relationship Id="rId7" Type="http://schemas.openxmlformats.org/officeDocument/2006/relationships/image" Target="../media/image13.jpg"/><Relationship Id="rId2" Type="http://schemas.openxmlformats.org/officeDocument/2006/relationships/image" Target="../media/image8.jpg"/><Relationship Id="rId1" Type="http://schemas.openxmlformats.org/officeDocument/2006/relationships/image" Target="../media/image7.jpg"/><Relationship Id="rId6" Type="http://schemas.openxmlformats.org/officeDocument/2006/relationships/image" Target="../media/image12.svg"/><Relationship Id="rId5" Type="http://schemas.openxmlformats.org/officeDocument/2006/relationships/image" Target="../media/image11.svg"/><Relationship Id="rId4" Type="http://schemas.openxmlformats.org/officeDocument/2006/relationships/image" Target="../media/image10.svg"/></Relationships>
</file>

<file path=ppt/diagrams/_rels/drawing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5.svg"/><Relationship Id="rId1" Type="http://schemas.openxmlformats.org/officeDocument/2006/relationships/image" Target="../media/image6.jpg"/><Relationship Id="rId4" Type="http://schemas.openxmlformats.org/officeDocument/2006/relationships/image" Target="../media/image4.svg"/></Relationships>
</file>

<file path=ppt/diagrams/_rels/drawing3.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image" Target="../media/image9.jpg"/><Relationship Id="rId7" Type="http://schemas.openxmlformats.org/officeDocument/2006/relationships/image" Target="../media/image13.jpg"/><Relationship Id="rId2" Type="http://schemas.openxmlformats.org/officeDocument/2006/relationships/image" Target="../media/image8.jpg"/><Relationship Id="rId1" Type="http://schemas.openxmlformats.org/officeDocument/2006/relationships/image" Target="../media/image7.jpg"/><Relationship Id="rId6" Type="http://schemas.openxmlformats.org/officeDocument/2006/relationships/image" Target="../media/image12.svg"/><Relationship Id="rId5" Type="http://schemas.openxmlformats.org/officeDocument/2006/relationships/image" Target="../media/image11.svg"/><Relationship Id="rId4" Type="http://schemas.openxmlformats.org/officeDocument/2006/relationships/image" Target="../media/image10.sv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63C6E4F-D7C2-48D7-8F1F-2BF63A6937B9}" type="doc">
      <dgm:prSet loTypeId="urn:microsoft.com/office/officeart/2008/layout/CircularPictureCallout" loCatId="picture" qsTypeId="urn:microsoft.com/office/officeart/2005/8/quickstyle/simple5" qsCatId="simple" csTypeId="urn:microsoft.com/office/officeart/2005/8/colors/colorful3" csCatId="colorful" phldr="1"/>
      <dgm:spPr/>
      <dgm:t>
        <a:bodyPr/>
        <a:lstStyle/>
        <a:p>
          <a:endParaRPr lang="en-US"/>
        </a:p>
      </dgm:t>
    </dgm:pt>
    <dgm:pt modelId="{E7D1EACD-6F2F-4DF7-827C-EF18889A15CB}">
      <dgm:prSet phldrT="[Text]"/>
      <dgm:spPr/>
      <dgm:t>
        <a:bodyPr/>
        <a:lstStyle/>
        <a:p>
          <a:pPr>
            <a:buNone/>
          </a:pPr>
          <a:r>
            <a:rPr lang="en-US" b="1" dirty="0"/>
            <a:t>A-Condition (RFI):</a:t>
          </a:r>
          <a:r>
            <a:rPr lang="en-US" b="1" i="0" dirty="0"/>
            <a:t> </a:t>
          </a:r>
          <a:r>
            <a:rPr lang="en-US" b="0" i="0" dirty="0"/>
            <a:t>Assets remaining on-site for &gt;30 days without documented approval are flagged as a major readiness concern and must be shipped back to a DLA facility</a:t>
          </a:r>
          <a:endParaRPr lang="en-US" dirty="0"/>
        </a:p>
      </dgm:t>
    </dgm:pt>
    <dgm:pt modelId="{149D434A-15E1-4E73-A9D0-4CE105FD3E2F}" type="parTrans" cxnId="{94D68DA8-630C-48DE-8B1E-43EA5D6D97E5}">
      <dgm:prSet/>
      <dgm:spPr/>
      <dgm:t>
        <a:bodyPr/>
        <a:lstStyle/>
        <a:p>
          <a:endParaRPr lang="en-US"/>
        </a:p>
      </dgm:t>
    </dgm:pt>
    <dgm:pt modelId="{473925AA-4F0B-424F-88BA-6D8E266A7287}" type="sibTrans" cxnId="{94D68DA8-630C-48DE-8B1E-43EA5D6D97E5}">
      <dgm:prSet/>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dgm:spPr>
      <dgm:t>
        <a:bodyPr/>
        <a:lstStyle/>
        <a:p>
          <a:endParaRPr lang="en-US"/>
        </a:p>
      </dgm:t>
      <dgm:extLst>
        <a:ext uri="{E40237B7-FDA0-4F09-8148-C483321AD2D9}">
          <dgm14:cNvPr xmlns:dgm14="http://schemas.microsoft.com/office/drawing/2010/diagram" id="0" name="" descr="Alarm Ringing with solid fill"/>
        </a:ext>
      </dgm:extLst>
    </dgm:pt>
    <dgm:pt modelId="{A23C0A4F-92AA-43CB-936E-08A57564DAE9}">
      <dgm:prSet phldrT="[Text]"/>
      <dgm:spPr/>
      <dgm:t>
        <a:bodyPr/>
        <a:lstStyle/>
        <a:p>
          <a:pPr>
            <a:buNone/>
          </a:pPr>
          <a:r>
            <a:rPr lang="en-US" b="1" dirty="0"/>
            <a:t>J-Condition (Misdirected):</a:t>
          </a:r>
          <a:r>
            <a:rPr lang="en-US" b="1" i="0" dirty="0"/>
            <a:t> </a:t>
          </a:r>
          <a:r>
            <a:rPr lang="en-US" b="0" i="0" dirty="0"/>
            <a:t>SDR must be reported via PDREP and shipped to an ATAC hub ASAP, 30 days maximum</a:t>
          </a:r>
          <a:endParaRPr lang="en-US" dirty="0"/>
        </a:p>
      </dgm:t>
    </dgm:pt>
    <dgm:pt modelId="{5CABE3F3-54EF-4FF4-A2CB-AC95E7D00DF7}" type="parTrans" cxnId="{3FBCD912-B75A-4A07-B31D-FCC23EC8135C}">
      <dgm:prSet/>
      <dgm:spPr/>
      <dgm:t>
        <a:bodyPr/>
        <a:lstStyle/>
        <a:p>
          <a:endParaRPr lang="en-US"/>
        </a:p>
      </dgm:t>
    </dgm:pt>
    <dgm:pt modelId="{C100E58E-1028-4C3D-9FB1-C91D0D31D873}" type="sibTrans" cxnId="{3FBCD912-B75A-4A07-B31D-FCC23EC8135C}">
      <dgm:prSet/>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dgm:spPr>
      <dgm:t>
        <a:bodyPr/>
        <a:lstStyle/>
        <a:p>
          <a:endParaRPr lang="en-US"/>
        </a:p>
      </dgm:t>
      <dgm:extLst>
        <a:ext uri="{E40237B7-FDA0-4F09-8148-C483321AD2D9}">
          <dgm14:cNvPr xmlns:dgm14="http://schemas.microsoft.com/office/drawing/2010/diagram" id="0" name="" descr="Boomerang with solid fill"/>
        </a:ext>
      </dgm:extLst>
    </dgm:pt>
    <dgm:pt modelId="{7BE3F266-FA89-4AF5-BA4A-B7E2908D7295}">
      <dgm:prSet/>
      <dgm:spPr/>
      <dgm:t>
        <a:bodyPr/>
        <a:lstStyle/>
        <a:p>
          <a:r>
            <a:rPr lang="en-US" b="1" dirty="0"/>
            <a:t>Uncovered Inventory:</a:t>
          </a:r>
          <a:r>
            <a:rPr lang="en-US" b="1" i="0" dirty="0"/>
            <a:t> </a:t>
          </a:r>
          <a:r>
            <a:rPr lang="en-US" b="0" i="0" dirty="0"/>
            <a:t>Any inventory on-hand without an active contract/repair PO must be returned to a government storage location within 30 Days </a:t>
          </a:r>
          <a:endParaRPr lang="en-US" dirty="0"/>
        </a:p>
      </dgm:t>
    </dgm:pt>
    <dgm:pt modelId="{0DEFEC8C-8D5E-497C-AF7F-22C98591BBDB}" type="parTrans" cxnId="{D63B61EC-AD25-4BEC-80BF-3F81677EA541}">
      <dgm:prSet/>
      <dgm:spPr/>
      <dgm:t>
        <a:bodyPr/>
        <a:lstStyle/>
        <a:p>
          <a:endParaRPr lang="en-US"/>
        </a:p>
      </dgm:t>
    </dgm:pt>
    <dgm:pt modelId="{363D52BE-09BD-4E7A-9764-8BAA0CE984F0}" type="sibTrans" cxnId="{D63B61EC-AD25-4BEC-80BF-3F81677EA541}">
      <dgm:prSet/>
      <dgm:spPr>
        <a:blipFill>
          <a:blip xmlns:r="http://schemas.openxmlformats.org/officeDocument/2006/relationships">
            <a:extLst>
              <a:ext uri="{96DAC541-7B7A-43D3-8B79-37D633B846F1}">
                <asvg:svgBlip xmlns:asvg="http://schemas.microsoft.com/office/drawing/2016/SVG/main" r:embed="rId3"/>
              </a:ext>
            </a:extLst>
          </a:blip>
          <a:srcRect/>
          <a:stretch>
            <a:fillRect/>
          </a:stretch>
        </a:blipFill>
      </dgm:spPr>
      <dgm:t>
        <a:bodyPr/>
        <a:lstStyle/>
        <a:p>
          <a:endParaRPr lang="en-US"/>
        </a:p>
      </dgm:t>
      <dgm:extLst>
        <a:ext uri="{E40237B7-FDA0-4F09-8148-C483321AD2D9}">
          <dgm14:cNvPr xmlns:dgm14="http://schemas.microsoft.com/office/drawing/2010/diagram" id="0" name="" descr="Contract with solid fill"/>
        </a:ext>
      </dgm:extLst>
    </dgm:pt>
    <dgm:pt modelId="{F1F3DC3C-65DB-4191-ACD9-7E38BCF2EBD1}">
      <dgm:prSet phldrT="[Text]" custT="1"/>
      <dgm:spPr/>
      <dgm:t>
        <a:bodyPr anchor="ctr" anchorCtr="1"/>
        <a:lstStyle/>
        <a:p>
          <a:pPr>
            <a:buNone/>
          </a:pPr>
          <a:endParaRPr lang="en-US" sz="2800" dirty="0">
            <a:solidFill>
              <a:schemeClr val="bg1"/>
            </a:solidFill>
          </a:endParaRPr>
        </a:p>
      </dgm:t>
    </dgm:pt>
    <dgm:pt modelId="{ADB983E9-DEC5-4399-9DC7-8D4936AC8EA6}" type="sibTrans" cxnId="{8B763DF9-2CE8-4AFA-A23E-A1B8E3B4FEE4}">
      <dgm:prSet/>
      <dgm:spPr>
        <a:blipFill>
          <a:blip xmlns:r="http://schemas.openxmlformats.org/officeDocument/2006/relationships" r:embed="rId4">
            <a:alphaModFix/>
          </a:blip>
          <a:srcRect/>
          <a:stretch>
            <a:fillRect l="-25000" r="-25000"/>
          </a:stretch>
        </a:blipFill>
      </dgm:spPr>
      <dgm:t>
        <a:bodyPr/>
        <a:lstStyle/>
        <a:p>
          <a:endParaRPr lang="en-US">
            <a:ln>
              <a:solidFill>
                <a:srgbClr val="FF0000"/>
              </a:solidFill>
            </a:ln>
          </a:endParaRPr>
        </a:p>
      </dgm:t>
      <dgm:extLst>
        <a:ext uri="{E40237B7-FDA0-4F09-8148-C483321AD2D9}">
          <dgm14:cNvPr xmlns:dgm14="http://schemas.microsoft.com/office/drawing/2010/diagram" id="0" name="" descr="Stopwatch with solid fill"/>
        </a:ext>
      </dgm:extLst>
    </dgm:pt>
    <dgm:pt modelId="{FE7619F7-7E02-4497-A950-2739D22A9DFD}" type="parTrans" cxnId="{8B763DF9-2CE8-4AFA-A23E-A1B8E3B4FEE4}">
      <dgm:prSet/>
      <dgm:spPr/>
      <dgm:t>
        <a:bodyPr/>
        <a:lstStyle/>
        <a:p>
          <a:endParaRPr lang="en-US"/>
        </a:p>
      </dgm:t>
    </dgm:pt>
    <dgm:pt modelId="{F941050A-858B-4059-9798-FAC2210883BA}" type="pres">
      <dgm:prSet presAssocID="{E63C6E4F-D7C2-48D7-8F1F-2BF63A6937B9}" presName="Name0" presStyleCnt="0">
        <dgm:presLayoutVars>
          <dgm:chMax val="7"/>
          <dgm:chPref val="7"/>
          <dgm:dir/>
        </dgm:presLayoutVars>
      </dgm:prSet>
      <dgm:spPr/>
    </dgm:pt>
    <dgm:pt modelId="{876BF6B4-676A-4119-B7F4-CE7359083E6B}" type="pres">
      <dgm:prSet presAssocID="{E63C6E4F-D7C2-48D7-8F1F-2BF63A6937B9}" presName="Name1" presStyleCnt="0"/>
      <dgm:spPr/>
    </dgm:pt>
    <dgm:pt modelId="{71ED2BDC-202E-4CDF-B477-E546150DF2CB}" type="pres">
      <dgm:prSet presAssocID="{ADB983E9-DEC5-4399-9DC7-8D4936AC8EA6}" presName="picture_1" presStyleCnt="0"/>
      <dgm:spPr/>
    </dgm:pt>
    <dgm:pt modelId="{2A846535-4DA5-47BE-A041-4A8F702B05A4}" type="pres">
      <dgm:prSet presAssocID="{ADB983E9-DEC5-4399-9DC7-8D4936AC8EA6}" presName="pictureRepeatNode" presStyleLbl="alignImgPlace1" presStyleIdx="0" presStyleCnt="4"/>
      <dgm:spPr/>
    </dgm:pt>
    <dgm:pt modelId="{94F0E385-847F-4496-96B4-EDA1DF1C7670}" type="pres">
      <dgm:prSet presAssocID="{F1F3DC3C-65DB-4191-ACD9-7E38BCF2EBD1}" presName="text_1" presStyleLbl="node1" presStyleIdx="0" presStyleCnt="0" custLinFactNeighborX="7865" custLinFactNeighborY="-49900">
        <dgm:presLayoutVars>
          <dgm:bulletEnabled val="1"/>
        </dgm:presLayoutVars>
      </dgm:prSet>
      <dgm:spPr/>
    </dgm:pt>
    <dgm:pt modelId="{47E92397-D653-450D-ABDE-40877E07BA9D}" type="pres">
      <dgm:prSet presAssocID="{363D52BE-09BD-4E7A-9764-8BAA0CE984F0}" presName="picture_2" presStyleCnt="0"/>
      <dgm:spPr/>
    </dgm:pt>
    <dgm:pt modelId="{937B4004-10F8-40DB-BE33-2F7B3F206EE9}" type="pres">
      <dgm:prSet presAssocID="{363D52BE-09BD-4E7A-9764-8BAA0CE984F0}" presName="pictureRepeatNode" presStyleLbl="alignImgPlace1" presStyleIdx="1" presStyleCnt="4"/>
      <dgm:spPr/>
    </dgm:pt>
    <dgm:pt modelId="{A83598EA-C80C-49AC-BA04-527198D7BF35}" type="pres">
      <dgm:prSet presAssocID="{7BE3F266-FA89-4AF5-BA4A-B7E2908D7295}" presName="line_2" presStyleLbl="parChTrans1D1" presStyleIdx="0" presStyleCnt="3"/>
      <dgm:spPr/>
    </dgm:pt>
    <dgm:pt modelId="{3119A0FD-F5F4-4A20-A7A4-AD7DCC0E5045}" type="pres">
      <dgm:prSet presAssocID="{7BE3F266-FA89-4AF5-BA4A-B7E2908D7295}" presName="textparent_2" presStyleLbl="node1" presStyleIdx="0" presStyleCnt="0"/>
      <dgm:spPr/>
    </dgm:pt>
    <dgm:pt modelId="{C1320C5D-0533-4C2A-AB52-883BCE2FE218}" type="pres">
      <dgm:prSet presAssocID="{7BE3F266-FA89-4AF5-BA4A-B7E2908D7295}" presName="text_2" presStyleLbl="revTx" presStyleIdx="0" presStyleCnt="3">
        <dgm:presLayoutVars>
          <dgm:bulletEnabled val="1"/>
        </dgm:presLayoutVars>
      </dgm:prSet>
      <dgm:spPr/>
    </dgm:pt>
    <dgm:pt modelId="{4F060FAB-C323-4D02-9755-89DF0E667A5F}" type="pres">
      <dgm:prSet presAssocID="{473925AA-4F0B-424F-88BA-6D8E266A7287}" presName="picture_3" presStyleCnt="0"/>
      <dgm:spPr/>
    </dgm:pt>
    <dgm:pt modelId="{96EC3ABA-1DC5-4BD5-8DE6-483888A43E8A}" type="pres">
      <dgm:prSet presAssocID="{473925AA-4F0B-424F-88BA-6D8E266A7287}" presName="pictureRepeatNode" presStyleLbl="alignImgPlace1" presStyleIdx="2" presStyleCnt="4"/>
      <dgm:spPr/>
    </dgm:pt>
    <dgm:pt modelId="{E55EB369-69FE-4F21-BC96-34B80DEE7E1C}" type="pres">
      <dgm:prSet presAssocID="{E7D1EACD-6F2F-4DF7-827C-EF18889A15CB}" presName="line_3" presStyleLbl="parChTrans1D1" presStyleIdx="1" presStyleCnt="3"/>
      <dgm:spPr/>
    </dgm:pt>
    <dgm:pt modelId="{F7F726D8-4E8D-4311-8687-708A39988919}" type="pres">
      <dgm:prSet presAssocID="{E7D1EACD-6F2F-4DF7-827C-EF18889A15CB}" presName="textparent_3" presStyleLbl="node1" presStyleIdx="0" presStyleCnt="0"/>
      <dgm:spPr/>
    </dgm:pt>
    <dgm:pt modelId="{AFE33BF6-D1B7-4E48-91A2-5D74DDC1597D}" type="pres">
      <dgm:prSet presAssocID="{E7D1EACD-6F2F-4DF7-827C-EF18889A15CB}" presName="text_3" presStyleLbl="revTx" presStyleIdx="1" presStyleCnt="3">
        <dgm:presLayoutVars>
          <dgm:bulletEnabled val="1"/>
        </dgm:presLayoutVars>
      </dgm:prSet>
      <dgm:spPr/>
    </dgm:pt>
    <dgm:pt modelId="{0CD7219B-ABAE-474D-AC8F-CC631D0FEEB2}" type="pres">
      <dgm:prSet presAssocID="{C100E58E-1028-4C3D-9FB1-C91D0D31D873}" presName="picture_4" presStyleCnt="0"/>
      <dgm:spPr/>
    </dgm:pt>
    <dgm:pt modelId="{60B162D9-F8F7-4809-AFE0-893FA1AAA32D}" type="pres">
      <dgm:prSet presAssocID="{C100E58E-1028-4C3D-9FB1-C91D0D31D873}" presName="pictureRepeatNode" presStyleLbl="alignImgPlace1" presStyleIdx="3" presStyleCnt="4"/>
      <dgm:spPr/>
    </dgm:pt>
    <dgm:pt modelId="{96080889-C85F-40A4-BE67-61A198EFFBC3}" type="pres">
      <dgm:prSet presAssocID="{A23C0A4F-92AA-43CB-936E-08A57564DAE9}" presName="line_4" presStyleLbl="parChTrans1D1" presStyleIdx="2" presStyleCnt="3"/>
      <dgm:spPr/>
    </dgm:pt>
    <dgm:pt modelId="{80BE16AF-7C21-48B4-9691-5CCD8BC37DB5}" type="pres">
      <dgm:prSet presAssocID="{A23C0A4F-92AA-43CB-936E-08A57564DAE9}" presName="textparent_4" presStyleLbl="node1" presStyleIdx="0" presStyleCnt="0"/>
      <dgm:spPr/>
    </dgm:pt>
    <dgm:pt modelId="{0FF5468B-2986-4BE7-8BBF-50DCF91F839A}" type="pres">
      <dgm:prSet presAssocID="{A23C0A4F-92AA-43CB-936E-08A57564DAE9}" presName="text_4" presStyleLbl="revTx" presStyleIdx="2" presStyleCnt="3" custScaleX="199012">
        <dgm:presLayoutVars>
          <dgm:bulletEnabled val="1"/>
        </dgm:presLayoutVars>
      </dgm:prSet>
      <dgm:spPr/>
    </dgm:pt>
  </dgm:ptLst>
  <dgm:cxnLst>
    <dgm:cxn modelId="{994E470C-1F8D-49E4-8131-878027B68C48}" type="presOf" srcId="{C100E58E-1028-4C3D-9FB1-C91D0D31D873}" destId="{60B162D9-F8F7-4809-AFE0-893FA1AAA32D}" srcOrd="0" destOrd="0" presId="urn:microsoft.com/office/officeart/2008/layout/CircularPictureCallout"/>
    <dgm:cxn modelId="{3FBCD912-B75A-4A07-B31D-FCC23EC8135C}" srcId="{E63C6E4F-D7C2-48D7-8F1F-2BF63A6937B9}" destId="{A23C0A4F-92AA-43CB-936E-08A57564DAE9}" srcOrd="3" destOrd="0" parTransId="{5CABE3F3-54EF-4FF4-A2CB-AC95E7D00DF7}" sibTransId="{C100E58E-1028-4C3D-9FB1-C91D0D31D873}"/>
    <dgm:cxn modelId="{7417AB19-FEB8-4A8D-930E-FB86779193CD}" type="presOf" srcId="{ADB983E9-DEC5-4399-9DC7-8D4936AC8EA6}" destId="{2A846535-4DA5-47BE-A041-4A8F702B05A4}" srcOrd="0" destOrd="0" presId="urn:microsoft.com/office/officeart/2008/layout/CircularPictureCallout"/>
    <dgm:cxn modelId="{78E8FD2D-231C-456C-B65B-C3796E83D06E}" type="presOf" srcId="{7BE3F266-FA89-4AF5-BA4A-B7E2908D7295}" destId="{C1320C5D-0533-4C2A-AB52-883BCE2FE218}" srcOrd="0" destOrd="0" presId="urn:microsoft.com/office/officeart/2008/layout/CircularPictureCallout"/>
    <dgm:cxn modelId="{48E38340-D206-45B2-9287-F1E8F7221F89}" type="presOf" srcId="{F1F3DC3C-65DB-4191-ACD9-7E38BCF2EBD1}" destId="{94F0E385-847F-4496-96B4-EDA1DF1C7670}" srcOrd="0" destOrd="0" presId="urn:microsoft.com/office/officeart/2008/layout/CircularPictureCallout"/>
    <dgm:cxn modelId="{73EDF474-DFBD-46F5-98C1-0A34C45AFCCE}" type="presOf" srcId="{E63C6E4F-D7C2-48D7-8F1F-2BF63A6937B9}" destId="{F941050A-858B-4059-9798-FAC2210883BA}" srcOrd="0" destOrd="0" presId="urn:microsoft.com/office/officeart/2008/layout/CircularPictureCallout"/>
    <dgm:cxn modelId="{94D68DA8-630C-48DE-8B1E-43EA5D6D97E5}" srcId="{E63C6E4F-D7C2-48D7-8F1F-2BF63A6937B9}" destId="{E7D1EACD-6F2F-4DF7-827C-EF18889A15CB}" srcOrd="2" destOrd="0" parTransId="{149D434A-15E1-4E73-A9D0-4CE105FD3E2F}" sibTransId="{473925AA-4F0B-424F-88BA-6D8E266A7287}"/>
    <dgm:cxn modelId="{02C61FBF-B8EA-4D4F-B160-EBC6F5853DF0}" type="presOf" srcId="{473925AA-4F0B-424F-88BA-6D8E266A7287}" destId="{96EC3ABA-1DC5-4BD5-8DE6-483888A43E8A}" srcOrd="0" destOrd="0" presId="urn:microsoft.com/office/officeart/2008/layout/CircularPictureCallout"/>
    <dgm:cxn modelId="{54762AC0-AEA8-4BD1-828C-E2B8FC312702}" type="presOf" srcId="{A23C0A4F-92AA-43CB-936E-08A57564DAE9}" destId="{0FF5468B-2986-4BE7-8BBF-50DCF91F839A}" srcOrd="0" destOrd="0" presId="urn:microsoft.com/office/officeart/2008/layout/CircularPictureCallout"/>
    <dgm:cxn modelId="{3EA5A9DA-6BD9-43F2-B9C9-A88A4FE21190}" type="presOf" srcId="{363D52BE-09BD-4E7A-9764-8BAA0CE984F0}" destId="{937B4004-10F8-40DB-BE33-2F7B3F206EE9}" srcOrd="0" destOrd="0" presId="urn:microsoft.com/office/officeart/2008/layout/CircularPictureCallout"/>
    <dgm:cxn modelId="{D63B61EC-AD25-4BEC-80BF-3F81677EA541}" srcId="{E63C6E4F-D7C2-48D7-8F1F-2BF63A6937B9}" destId="{7BE3F266-FA89-4AF5-BA4A-B7E2908D7295}" srcOrd="1" destOrd="0" parTransId="{0DEFEC8C-8D5E-497C-AF7F-22C98591BBDB}" sibTransId="{363D52BE-09BD-4E7A-9764-8BAA0CE984F0}"/>
    <dgm:cxn modelId="{8B763DF9-2CE8-4AFA-A23E-A1B8E3B4FEE4}" srcId="{E63C6E4F-D7C2-48D7-8F1F-2BF63A6937B9}" destId="{F1F3DC3C-65DB-4191-ACD9-7E38BCF2EBD1}" srcOrd="0" destOrd="0" parTransId="{FE7619F7-7E02-4497-A950-2739D22A9DFD}" sibTransId="{ADB983E9-DEC5-4399-9DC7-8D4936AC8EA6}"/>
    <dgm:cxn modelId="{B78CDFF9-63AA-4817-9E3E-8F5CCA5DFF92}" type="presOf" srcId="{E7D1EACD-6F2F-4DF7-827C-EF18889A15CB}" destId="{AFE33BF6-D1B7-4E48-91A2-5D74DDC1597D}" srcOrd="0" destOrd="0" presId="urn:microsoft.com/office/officeart/2008/layout/CircularPictureCallout"/>
    <dgm:cxn modelId="{EF3F658C-D34B-461E-8E86-D0A2CD382E64}" type="presParOf" srcId="{F941050A-858B-4059-9798-FAC2210883BA}" destId="{876BF6B4-676A-4119-B7F4-CE7359083E6B}" srcOrd="0" destOrd="0" presId="urn:microsoft.com/office/officeart/2008/layout/CircularPictureCallout"/>
    <dgm:cxn modelId="{CD138CE5-D634-4544-884A-AB3105949D5F}" type="presParOf" srcId="{876BF6B4-676A-4119-B7F4-CE7359083E6B}" destId="{71ED2BDC-202E-4CDF-B477-E546150DF2CB}" srcOrd="0" destOrd="0" presId="urn:microsoft.com/office/officeart/2008/layout/CircularPictureCallout"/>
    <dgm:cxn modelId="{CFE2A934-1F28-4505-8511-DDF19986554F}" type="presParOf" srcId="{71ED2BDC-202E-4CDF-B477-E546150DF2CB}" destId="{2A846535-4DA5-47BE-A041-4A8F702B05A4}" srcOrd="0" destOrd="0" presId="urn:microsoft.com/office/officeart/2008/layout/CircularPictureCallout"/>
    <dgm:cxn modelId="{F0AB9F68-A904-4E2A-B23D-A1800CEE94E4}" type="presParOf" srcId="{876BF6B4-676A-4119-B7F4-CE7359083E6B}" destId="{94F0E385-847F-4496-96B4-EDA1DF1C7670}" srcOrd="1" destOrd="0" presId="urn:microsoft.com/office/officeart/2008/layout/CircularPictureCallout"/>
    <dgm:cxn modelId="{7E7E4D1F-1D4A-45C8-9EBA-EA5A0B1D4E91}" type="presParOf" srcId="{876BF6B4-676A-4119-B7F4-CE7359083E6B}" destId="{47E92397-D653-450D-ABDE-40877E07BA9D}" srcOrd="2" destOrd="0" presId="urn:microsoft.com/office/officeart/2008/layout/CircularPictureCallout"/>
    <dgm:cxn modelId="{48E8542B-9EC0-410B-B150-E91D3D1303B5}" type="presParOf" srcId="{47E92397-D653-450D-ABDE-40877E07BA9D}" destId="{937B4004-10F8-40DB-BE33-2F7B3F206EE9}" srcOrd="0" destOrd="0" presId="urn:microsoft.com/office/officeart/2008/layout/CircularPictureCallout"/>
    <dgm:cxn modelId="{CECF5A9C-BCEE-4369-9156-0E33B61AEBDE}" type="presParOf" srcId="{876BF6B4-676A-4119-B7F4-CE7359083E6B}" destId="{A83598EA-C80C-49AC-BA04-527198D7BF35}" srcOrd="3" destOrd="0" presId="urn:microsoft.com/office/officeart/2008/layout/CircularPictureCallout"/>
    <dgm:cxn modelId="{667D0249-C910-4543-A97F-ED1D5E974252}" type="presParOf" srcId="{876BF6B4-676A-4119-B7F4-CE7359083E6B}" destId="{3119A0FD-F5F4-4A20-A7A4-AD7DCC0E5045}" srcOrd="4" destOrd="0" presId="urn:microsoft.com/office/officeart/2008/layout/CircularPictureCallout"/>
    <dgm:cxn modelId="{A46DE7D6-BFAE-4D2C-8ABF-242877E43679}" type="presParOf" srcId="{3119A0FD-F5F4-4A20-A7A4-AD7DCC0E5045}" destId="{C1320C5D-0533-4C2A-AB52-883BCE2FE218}" srcOrd="0" destOrd="0" presId="urn:microsoft.com/office/officeart/2008/layout/CircularPictureCallout"/>
    <dgm:cxn modelId="{5A893808-8583-4E86-9DFB-D9E9DFA8BC95}" type="presParOf" srcId="{876BF6B4-676A-4119-B7F4-CE7359083E6B}" destId="{4F060FAB-C323-4D02-9755-89DF0E667A5F}" srcOrd="5" destOrd="0" presId="urn:microsoft.com/office/officeart/2008/layout/CircularPictureCallout"/>
    <dgm:cxn modelId="{7F8A456D-8B66-4D40-8911-EB27B334A1D4}" type="presParOf" srcId="{4F060FAB-C323-4D02-9755-89DF0E667A5F}" destId="{96EC3ABA-1DC5-4BD5-8DE6-483888A43E8A}" srcOrd="0" destOrd="0" presId="urn:microsoft.com/office/officeart/2008/layout/CircularPictureCallout"/>
    <dgm:cxn modelId="{1A7E06D5-8FCC-42EA-ABAB-FAA2701AC219}" type="presParOf" srcId="{876BF6B4-676A-4119-B7F4-CE7359083E6B}" destId="{E55EB369-69FE-4F21-BC96-34B80DEE7E1C}" srcOrd="6" destOrd="0" presId="urn:microsoft.com/office/officeart/2008/layout/CircularPictureCallout"/>
    <dgm:cxn modelId="{EBBB27AC-4E99-4E28-AD86-C67F76F1C92B}" type="presParOf" srcId="{876BF6B4-676A-4119-B7F4-CE7359083E6B}" destId="{F7F726D8-4E8D-4311-8687-708A39988919}" srcOrd="7" destOrd="0" presId="urn:microsoft.com/office/officeart/2008/layout/CircularPictureCallout"/>
    <dgm:cxn modelId="{B3F64C16-511E-4FE2-B96B-4EBE8885DFB4}" type="presParOf" srcId="{F7F726D8-4E8D-4311-8687-708A39988919}" destId="{AFE33BF6-D1B7-4E48-91A2-5D74DDC1597D}" srcOrd="0" destOrd="0" presId="urn:microsoft.com/office/officeart/2008/layout/CircularPictureCallout"/>
    <dgm:cxn modelId="{C32F06C2-D8D9-4523-9665-0F6206892524}" type="presParOf" srcId="{876BF6B4-676A-4119-B7F4-CE7359083E6B}" destId="{0CD7219B-ABAE-474D-AC8F-CC631D0FEEB2}" srcOrd="8" destOrd="0" presId="urn:microsoft.com/office/officeart/2008/layout/CircularPictureCallout"/>
    <dgm:cxn modelId="{96950FC8-E29A-442E-B726-C234A50BE6AD}" type="presParOf" srcId="{0CD7219B-ABAE-474D-AC8F-CC631D0FEEB2}" destId="{60B162D9-F8F7-4809-AFE0-893FA1AAA32D}" srcOrd="0" destOrd="0" presId="urn:microsoft.com/office/officeart/2008/layout/CircularPictureCallout"/>
    <dgm:cxn modelId="{D4543908-B726-49DC-95B3-4B349E6B9F95}" type="presParOf" srcId="{876BF6B4-676A-4119-B7F4-CE7359083E6B}" destId="{96080889-C85F-40A4-BE67-61A198EFFBC3}" srcOrd="9" destOrd="0" presId="urn:microsoft.com/office/officeart/2008/layout/CircularPictureCallout"/>
    <dgm:cxn modelId="{A59C85F7-B619-466F-BDF8-527F6D8927BE}" type="presParOf" srcId="{876BF6B4-676A-4119-B7F4-CE7359083E6B}" destId="{80BE16AF-7C21-48B4-9691-5CCD8BC37DB5}" srcOrd="10" destOrd="0" presId="urn:microsoft.com/office/officeart/2008/layout/CircularPictureCallout"/>
    <dgm:cxn modelId="{4E74332B-6AD3-4FF2-A647-DFB31694B944}" type="presParOf" srcId="{80BE16AF-7C21-48B4-9691-5CCD8BC37DB5}" destId="{0FF5468B-2986-4BE7-8BBF-50DCF91F839A}" srcOrd="0" destOrd="0" presId="urn:microsoft.com/office/officeart/2008/layout/CircularPictureCallou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18AD57F-9349-4DC6-8149-92CB498777EC}" type="doc">
      <dgm:prSet loTypeId="urn:microsoft.com/office/officeart/2005/8/layout/lProcess1" loCatId="process" qsTypeId="urn:microsoft.com/office/officeart/2005/8/quickstyle/simple5" qsCatId="simple" csTypeId="urn:microsoft.com/office/officeart/2005/8/colors/accent1_2" csCatId="accent1" phldr="1"/>
      <dgm:spPr/>
      <dgm:t>
        <a:bodyPr/>
        <a:lstStyle/>
        <a:p>
          <a:endParaRPr lang="en-US"/>
        </a:p>
      </dgm:t>
    </dgm:pt>
    <dgm:pt modelId="{F662E419-0851-4BE7-A5B8-B81C489E0D06}">
      <dgm:prSet/>
      <dgm:spPr/>
      <dgm:t>
        <a:bodyPr/>
        <a:lstStyle/>
        <a:p>
          <a:r>
            <a:rPr lang="en-US" dirty="0"/>
            <a:t>Timely and accurate Reporting</a:t>
          </a:r>
        </a:p>
      </dgm:t>
    </dgm:pt>
    <dgm:pt modelId="{C536D9D8-DB8E-459D-B885-98E495E02014}" type="parTrans" cxnId="{0629B2F5-114C-44BE-8A9A-080532F1246A}">
      <dgm:prSet/>
      <dgm:spPr/>
      <dgm:t>
        <a:bodyPr/>
        <a:lstStyle/>
        <a:p>
          <a:endParaRPr lang="en-US"/>
        </a:p>
      </dgm:t>
    </dgm:pt>
    <dgm:pt modelId="{325AC02A-2BEB-4098-B218-6ACCFA13F120}" type="sibTrans" cxnId="{0629B2F5-114C-44BE-8A9A-080532F1246A}">
      <dgm:prSet/>
      <dgm:spPr/>
      <dgm:t>
        <a:bodyPr/>
        <a:lstStyle/>
        <a:p>
          <a:endParaRPr lang="en-US"/>
        </a:p>
      </dgm:t>
    </dgm:pt>
    <dgm:pt modelId="{F4194DE8-59A3-482B-BE6F-437C5883EDF9}">
      <dgm:prSet/>
      <dgm:spPr/>
      <dgm:t>
        <a:bodyPr/>
        <a:lstStyle/>
        <a:p>
          <a:r>
            <a:rPr lang="en-US" dirty="0"/>
            <a:t>J condition is exclusively for Misdirected/Misidentified assets, and ship to ATAC hub ASAP, not to exceed 30 days.  </a:t>
          </a:r>
        </a:p>
      </dgm:t>
    </dgm:pt>
    <dgm:pt modelId="{2891D0B1-B601-42A2-A30B-1B621542C749}" type="parTrans" cxnId="{9C542D56-EBF9-4FCB-B829-571149F2FC65}">
      <dgm:prSet/>
      <dgm:spPr/>
      <dgm:t>
        <a:bodyPr/>
        <a:lstStyle/>
        <a:p>
          <a:endParaRPr lang="en-US"/>
        </a:p>
      </dgm:t>
    </dgm:pt>
    <dgm:pt modelId="{53A154E0-61C0-4C17-95BD-8BDBDC6CF2D8}" type="sibTrans" cxnId="{9C542D56-EBF9-4FCB-B829-571149F2FC65}">
      <dgm:prSet/>
      <dgm:spPr/>
      <dgm:t>
        <a:bodyPr/>
        <a:lstStyle/>
        <a:p>
          <a:endParaRPr lang="en-US"/>
        </a:p>
      </dgm:t>
    </dgm:pt>
    <dgm:pt modelId="{AED2818D-42EE-407B-8186-8C94EDA71001}">
      <dgm:prSet/>
      <dgm:spPr/>
      <dgm:t>
        <a:bodyPr/>
        <a:lstStyle/>
        <a:p>
          <a:r>
            <a:rPr lang="en-US"/>
            <a:t>Coordinate with NAVSUP Item Manager for timely H‑condition assignment and reporting for scrap BER/BPR assets</a:t>
          </a:r>
        </a:p>
      </dgm:t>
    </dgm:pt>
    <dgm:pt modelId="{538A49F7-BB36-4593-A8A7-58A34E1E11D1}" type="parTrans" cxnId="{F1794F5C-64A2-4983-864C-5C393AC7A2EA}">
      <dgm:prSet/>
      <dgm:spPr/>
      <dgm:t>
        <a:bodyPr/>
        <a:lstStyle/>
        <a:p>
          <a:endParaRPr lang="en-US"/>
        </a:p>
      </dgm:t>
    </dgm:pt>
    <dgm:pt modelId="{F7774A17-6D68-47BA-84F0-DDD5747519D4}" type="sibTrans" cxnId="{F1794F5C-64A2-4983-864C-5C393AC7A2EA}">
      <dgm:prSet/>
      <dgm:spPr/>
      <dgm:t>
        <a:bodyPr/>
        <a:lstStyle/>
        <a:p>
          <a:endParaRPr lang="en-US"/>
        </a:p>
      </dgm:t>
    </dgm:pt>
    <dgm:pt modelId="{FA6F9820-4ED5-46F5-A86C-63599F3429CA}">
      <dgm:prSet/>
      <dgm:spPr/>
      <dgm:t>
        <a:bodyPr/>
        <a:lstStyle/>
        <a:p>
          <a:r>
            <a:rPr lang="en-US"/>
            <a:t>If a contract mod reduces the quantity of assets being repaired, and additional contract coverage is not expected within 30 days, work with NAVSUP planners/Item managers to return excess assets </a:t>
          </a:r>
        </a:p>
      </dgm:t>
    </dgm:pt>
    <dgm:pt modelId="{6F5E686A-7A96-4847-98DE-99DF03F1D887}" type="parTrans" cxnId="{26BC0FAE-B6F2-4764-BA10-53AA9FAD9823}">
      <dgm:prSet/>
      <dgm:spPr/>
      <dgm:t>
        <a:bodyPr/>
        <a:lstStyle/>
        <a:p>
          <a:endParaRPr lang="en-US"/>
        </a:p>
      </dgm:t>
    </dgm:pt>
    <dgm:pt modelId="{9B5D82CC-FF52-4A23-975C-74C62FCF1C6A}" type="sibTrans" cxnId="{26BC0FAE-B6F2-4764-BA10-53AA9FAD9823}">
      <dgm:prSet/>
      <dgm:spPr/>
      <dgm:t>
        <a:bodyPr/>
        <a:lstStyle/>
        <a:p>
          <a:endParaRPr lang="en-US"/>
        </a:p>
      </dgm:t>
    </dgm:pt>
    <dgm:pt modelId="{D1FA0084-63FD-4670-9187-F5A37BF40825}">
      <dgm:prSet/>
      <dgm:spPr/>
      <dgm:t>
        <a:bodyPr/>
        <a:lstStyle/>
        <a:p>
          <a:r>
            <a:rPr lang="en-US" dirty="0"/>
            <a:t>Communicate delays and special circumstances</a:t>
          </a:r>
        </a:p>
      </dgm:t>
    </dgm:pt>
    <dgm:pt modelId="{5B2DD3CF-ADDE-4439-9EC3-8075C29E343E}" type="parTrans" cxnId="{CF2A83AF-0FC8-4E57-A792-0C24CC1CD5DB}">
      <dgm:prSet/>
      <dgm:spPr/>
      <dgm:t>
        <a:bodyPr/>
        <a:lstStyle/>
        <a:p>
          <a:endParaRPr lang="en-US"/>
        </a:p>
      </dgm:t>
    </dgm:pt>
    <dgm:pt modelId="{154611D5-F855-4E4D-851F-2F7E39339226}" type="sibTrans" cxnId="{CF2A83AF-0FC8-4E57-A792-0C24CC1CD5DB}">
      <dgm:prSet/>
      <dgm:spPr/>
      <dgm:t>
        <a:bodyPr/>
        <a:lstStyle/>
        <a:p>
          <a:endParaRPr lang="en-US"/>
        </a:p>
      </dgm:t>
    </dgm:pt>
    <dgm:pt modelId="{CBB3C223-9920-4728-9FFA-BAA1D42A107A}">
      <dgm:prSet/>
      <dgm:spPr/>
      <dgm:t>
        <a:bodyPr/>
        <a:lstStyle/>
        <a:p>
          <a:r>
            <a:rPr lang="en-US" dirty="0"/>
            <a:t>Ship A condition assets to DD within 5-7 business days. If anything may prevent this from occurring reach out to NAVSUP item manager/CAV-RP analyst/APAAR team for guidance.</a:t>
          </a:r>
        </a:p>
      </dgm:t>
    </dgm:pt>
    <dgm:pt modelId="{60E1E53A-637B-496E-8085-A131D4CB3266}" type="parTrans" cxnId="{A6ACA86B-80FC-4F74-A575-CC5FC825570B}">
      <dgm:prSet/>
      <dgm:spPr/>
      <dgm:t>
        <a:bodyPr/>
        <a:lstStyle/>
        <a:p>
          <a:endParaRPr lang="en-US"/>
        </a:p>
      </dgm:t>
    </dgm:pt>
    <dgm:pt modelId="{78D9C5AE-D4DA-46A5-B6D0-1C50A9D2F482}" type="sibTrans" cxnId="{A6ACA86B-80FC-4F74-A575-CC5FC825570B}">
      <dgm:prSet/>
      <dgm:spPr/>
      <dgm:t>
        <a:bodyPr/>
        <a:lstStyle/>
        <a:p>
          <a:endParaRPr lang="en-US"/>
        </a:p>
      </dgm:t>
    </dgm:pt>
    <dgm:pt modelId="{7616C1A7-7FD3-42EE-9F4F-55B5976A6926}">
      <dgm:prSet/>
      <dgm:spPr/>
      <dgm:t>
        <a:bodyPr/>
        <a:lstStyle/>
        <a:p>
          <a:r>
            <a:rPr lang="en-US" dirty="0"/>
            <a:t>If you believe there are special circumstances that necessitates assets to remain on site, let the APAAR team know.</a:t>
          </a:r>
        </a:p>
      </dgm:t>
    </dgm:pt>
    <dgm:pt modelId="{D664C481-5679-4F59-83E5-DB7D802749C3}" type="parTrans" cxnId="{A3660708-C21B-4FA6-BD21-58EAFE730BAD}">
      <dgm:prSet/>
      <dgm:spPr/>
      <dgm:t>
        <a:bodyPr/>
        <a:lstStyle/>
        <a:p>
          <a:endParaRPr lang="en-US"/>
        </a:p>
      </dgm:t>
    </dgm:pt>
    <dgm:pt modelId="{B8583AD1-1E5A-4841-BFD2-E51AADD9C1C9}" type="sibTrans" cxnId="{A3660708-C21B-4FA6-BD21-58EAFE730BAD}">
      <dgm:prSet/>
      <dgm:spPr/>
      <dgm:t>
        <a:bodyPr/>
        <a:lstStyle/>
        <a:p>
          <a:endParaRPr lang="en-US"/>
        </a:p>
      </dgm:t>
    </dgm:pt>
    <dgm:pt modelId="{95F15803-C4CF-4B68-A55A-6C62A929C280}">
      <dgm:prSet/>
      <dgm:spPr/>
      <dgm:t>
        <a:bodyPr/>
        <a:lstStyle/>
        <a:p>
          <a:r>
            <a:rPr lang="en-US" dirty="0"/>
            <a:t>If assets are no longer physically on site, but still reported on hand let us know the details of when/where/why these items shipped so N85 can determine next steps.</a:t>
          </a:r>
        </a:p>
      </dgm:t>
    </dgm:pt>
    <dgm:pt modelId="{0A5C83A2-8679-4145-B451-9C7E335635DE}" type="parTrans" cxnId="{67FFC49D-15CD-466E-949F-2ECDE7777AE6}">
      <dgm:prSet/>
      <dgm:spPr/>
      <dgm:t>
        <a:bodyPr/>
        <a:lstStyle/>
        <a:p>
          <a:endParaRPr lang="en-US"/>
        </a:p>
      </dgm:t>
    </dgm:pt>
    <dgm:pt modelId="{E3AACC96-3B73-4AE0-844E-6A52BD23D6D4}" type="sibTrans" cxnId="{67FFC49D-15CD-466E-949F-2ECDE7777AE6}">
      <dgm:prSet/>
      <dgm:spPr/>
      <dgm:t>
        <a:bodyPr/>
        <a:lstStyle/>
        <a:p>
          <a:endParaRPr lang="en-US"/>
        </a:p>
      </dgm:t>
    </dgm:pt>
    <dgm:pt modelId="{B5E8042B-A2C5-4E2E-B014-29EFDF804B4B}" type="pres">
      <dgm:prSet presAssocID="{118AD57F-9349-4DC6-8149-92CB498777EC}" presName="Name0" presStyleCnt="0">
        <dgm:presLayoutVars>
          <dgm:dir/>
          <dgm:animLvl val="lvl"/>
          <dgm:resizeHandles val="exact"/>
        </dgm:presLayoutVars>
      </dgm:prSet>
      <dgm:spPr/>
    </dgm:pt>
    <dgm:pt modelId="{E49BA783-D739-41A4-9113-FB8F1A517985}" type="pres">
      <dgm:prSet presAssocID="{F662E419-0851-4BE7-A5B8-B81C489E0D06}" presName="vertFlow" presStyleCnt="0"/>
      <dgm:spPr/>
    </dgm:pt>
    <dgm:pt modelId="{CE121ED6-73B2-4F06-972A-F15FBAD1B853}" type="pres">
      <dgm:prSet presAssocID="{F662E419-0851-4BE7-A5B8-B81C489E0D06}" presName="header" presStyleLbl="node1" presStyleIdx="0" presStyleCnt="2"/>
      <dgm:spPr/>
    </dgm:pt>
    <dgm:pt modelId="{F3ADEED7-F951-4CC6-9687-2519A981C0A3}" type="pres">
      <dgm:prSet presAssocID="{2891D0B1-B601-42A2-A30B-1B621542C749}" presName="parTrans" presStyleLbl="sibTrans2D1" presStyleIdx="0" presStyleCnt="6"/>
      <dgm:spPr/>
    </dgm:pt>
    <dgm:pt modelId="{BF92B88D-B831-44B4-84B0-790985F8A286}" type="pres">
      <dgm:prSet presAssocID="{F4194DE8-59A3-482B-BE6F-437C5883EDF9}" presName="child" presStyleLbl="alignAccFollowNode1" presStyleIdx="0" presStyleCnt="6">
        <dgm:presLayoutVars>
          <dgm:chMax val="0"/>
          <dgm:bulletEnabled val="1"/>
        </dgm:presLayoutVars>
      </dgm:prSet>
      <dgm:spPr/>
    </dgm:pt>
    <dgm:pt modelId="{9977AC7E-C70C-4373-B44E-FEE7228E9B7F}" type="pres">
      <dgm:prSet presAssocID="{53A154E0-61C0-4C17-95BD-8BDBDC6CF2D8}" presName="sibTrans" presStyleLbl="sibTrans2D1" presStyleIdx="1" presStyleCnt="6"/>
      <dgm:spPr/>
    </dgm:pt>
    <dgm:pt modelId="{93EA6B6A-4C23-4B01-8266-04EC964F2B9D}" type="pres">
      <dgm:prSet presAssocID="{AED2818D-42EE-407B-8186-8C94EDA71001}" presName="child" presStyleLbl="alignAccFollowNode1" presStyleIdx="1" presStyleCnt="6">
        <dgm:presLayoutVars>
          <dgm:chMax val="0"/>
          <dgm:bulletEnabled val="1"/>
        </dgm:presLayoutVars>
      </dgm:prSet>
      <dgm:spPr/>
    </dgm:pt>
    <dgm:pt modelId="{94578B5F-278E-41B2-95BC-27E49FF04B5E}" type="pres">
      <dgm:prSet presAssocID="{F7774A17-6D68-47BA-84F0-DDD5747519D4}" presName="sibTrans" presStyleLbl="sibTrans2D1" presStyleIdx="2" presStyleCnt="6"/>
      <dgm:spPr/>
    </dgm:pt>
    <dgm:pt modelId="{1C647392-659D-42CF-A40A-716F0246C058}" type="pres">
      <dgm:prSet presAssocID="{FA6F9820-4ED5-46F5-A86C-63599F3429CA}" presName="child" presStyleLbl="alignAccFollowNode1" presStyleIdx="2" presStyleCnt="6">
        <dgm:presLayoutVars>
          <dgm:chMax val="0"/>
          <dgm:bulletEnabled val="1"/>
        </dgm:presLayoutVars>
      </dgm:prSet>
      <dgm:spPr/>
    </dgm:pt>
    <dgm:pt modelId="{768F3A4F-BB6B-49B7-8A9A-F120DF9417E8}" type="pres">
      <dgm:prSet presAssocID="{F662E419-0851-4BE7-A5B8-B81C489E0D06}" presName="hSp" presStyleCnt="0"/>
      <dgm:spPr/>
    </dgm:pt>
    <dgm:pt modelId="{7FABAD9D-8D3D-4C8E-9539-0C524AB51F7B}" type="pres">
      <dgm:prSet presAssocID="{D1FA0084-63FD-4670-9187-F5A37BF40825}" presName="vertFlow" presStyleCnt="0"/>
      <dgm:spPr/>
    </dgm:pt>
    <dgm:pt modelId="{88EE9BB3-9AAA-4480-99DB-0BF8C469880B}" type="pres">
      <dgm:prSet presAssocID="{D1FA0084-63FD-4670-9187-F5A37BF40825}" presName="header" presStyleLbl="node1" presStyleIdx="1" presStyleCnt="2"/>
      <dgm:spPr/>
    </dgm:pt>
    <dgm:pt modelId="{F52FE689-16AB-4F2C-8B7F-6ED185287990}" type="pres">
      <dgm:prSet presAssocID="{60E1E53A-637B-496E-8085-A131D4CB3266}" presName="parTrans" presStyleLbl="sibTrans2D1" presStyleIdx="3" presStyleCnt="6"/>
      <dgm:spPr/>
    </dgm:pt>
    <dgm:pt modelId="{F74A12BA-F769-4B9C-93F4-842D462BD467}" type="pres">
      <dgm:prSet presAssocID="{CBB3C223-9920-4728-9FFA-BAA1D42A107A}" presName="child" presStyleLbl="alignAccFollowNode1" presStyleIdx="3" presStyleCnt="6">
        <dgm:presLayoutVars>
          <dgm:chMax val="0"/>
          <dgm:bulletEnabled val="1"/>
        </dgm:presLayoutVars>
      </dgm:prSet>
      <dgm:spPr/>
    </dgm:pt>
    <dgm:pt modelId="{7F092E16-70D2-4C03-865B-F6AC305B9F23}" type="pres">
      <dgm:prSet presAssocID="{78D9C5AE-D4DA-46A5-B6D0-1C50A9D2F482}" presName="sibTrans" presStyleLbl="sibTrans2D1" presStyleIdx="4" presStyleCnt="6"/>
      <dgm:spPr/>
    </dgm:pt>
    <dgm:pt modelId="{E006A2E2-F4FE-41FA-A341-DC1EE615A04B}" type="pres">
      <dgm:prSet presAssocID="{7616C1A7-7FD3-42EE-9F4F-55B5976A6926}" presName="child" presStyleLbl="alignAccFollowNode1" presStyleIdx="4" presStyleCnt="6">
        <dgm:presLayoutVars>
          <dgm:chMax val="0"/>
          <dgm:bulletEnabled val="1"/>
        </dgm:presLayoutVars>
      </dgm:prSet>
      <dgm:spPr/>
    </dgm:pt>
    <dgm:pt modelId="{FF7659DA-7F27-4267-82A6-BA3FF39AA5BD}" type="pres">
      <dgm:prSet presAssocID="{B8583AD1-1E5A-4841-BFD2-E51AADD9C1C9}" presName="sibTrans" presStyleLbl="sibTrans2D1" presStyleIdx="5" presStyleCnt="6"/>
      <dgm:spPr/>
    </dgm:pt>
    <dgm:pt modelId="{A00D5FE4-3525-49FC-BA59-2DDF6D2048F6}" type="pres">
      <dgm:prSet presAssocID="{95F15803-C4CF-4B68-A55A-6C62A929C280}" presName="child" presStyleLbl="alignAccFollowNode1" presStyleIdx="5" presStyleCnt="6">
        <dgm:presLayoutVars>
          <dgm:chMax val="0"/>
          <dgm:bulletEnabled val="1"/>
        </dgm:presLayoutVars>
      </dgm:prSet>
      <dgm:spPr/>
    </dgm:pt>
  </dgm:ptLst>
  <dgm:cxnLst>
    <dgm:cxn modelId="{ABDEF406-E919-42F6-8772-7E5225343B4D}" type="presOf" srcId="{B8583AD1-1E5A-4841-BFD2-E51AADD9C1C9}" destId="{FF7659DA-7F27-4267-82A6-BA3FF39AA5BD}" srcOrd="0" destOrd="0" presId="urn:microsoft.com/office/officeart/2005/8/layout/lProcess1"/>
    <dgm:cxn modelId="{A3660708-C21B-4FA6-BD21-58EAFE730BAD}" srcId="{D1FA0084-63FD-4670-9187-F5A37BF40825}" destId="{7616C1A7-7FD3-42EE-9F4F-55B5976A6926}" srcOrd="1" destOrd="0" parTransId="{D664C481-5679-4F59-83E5-DB7D802749C3}" sibTransId="{B8583AD1-1E5A-4841-BFD2-E51AADD9C1C9}"/>
    <dgm:cxn modelId="{F1794F5C-64A2-4983-864C-5C393AC7A2EA}" srcId="{F662E419-0851-4BE7-A5B8-B81C489E0D06}" destId="{AED2818D-42EE-407B-8186-8C94EDA71001}" srcOrd="1" destOrd="0" parTransId="{538A49F7-BB36-4593-A8A7-58A34E1E11D1}" sibTransId="{F7774A17-6D68-47BA-84F0-DDD5747519D4}"/>
    <dgm:cxn modelId="{F6FAA066-B2EB-4476-8BA9-2D14DBE78752}" type="presOf" srcId="{78D9C5AE-D4DA-46A5-B6D0-1C50A9D2F482}" destId="{7F092E16-70D2-4C03-865B-F6AC305B9F23}" srcOrd="0" destOrd="0" presId="urn:microsoft.com/office/officeart/2005/8/layout/lProcess1"/>
    <dgm:cxn modelId="{87DD1067-04EA-46B3-9DE3-91FA0DFDAF8C}" type="presOf" srcId="{118AD57F-9349-4DC6-8149-92CB498777EC}" destId="{B5E8042B-A2C5-4E2E-B014-29EFDF804B4B}" srcOrd="0" destOrd="0" presId="urn:microsoft.com/office/officeart/2005/8/layout/lProcess1"/>
    <dgm:cxn modelId="{A6ACA86B-80FC-4F74-A575-CC5FC825570B}" srcId="{D1FA0084-63FD-4670-9187-F5A37BF40825}" destId="{CBB3C223-9920-4728-9FFA-BAA1D42A107A}" srcOrd="0" destOrd="0" parTransId="{60E1E53A-637B-496E-8085-A131D4CB3266}" sibTransId="{78D9C5AE-D4DA-46A5-B6D0-1C50A9D2F482}"/>
    <dgm:cxn modelId="{9C542D56-EBF9-4FCB-B829-571149F2FC65}" srcId="{F662E419-0851-4BE7-A5B8-B81C489E0D06}" destId="{F4194DE8-59A3-482B-BE6F-437C5883EDF9}" srcOrd="0" destOrd="0" parTransId="{2891D0B1-B601-42A2-A30B-1B621542C749}" sibTransId="{53A154E0-61C0-4C17-95BD-8BDBDC6CF2D8}"/>
    <dgm:cxn modelId="{7032C059-AE84-4A20-A1FB-228132608E7C}" type="presOf" srcId="{60E1E53A-637B-496E-8085-A131D4CB3266}" destId="{F52FE689-16AB-4F2C-8B7F-6ED185287990}" srcOrd="0" destOrd="0" presId="urn:microsoft.com/office/officeart/2005/8/layout/lProcess1"/>
    <dgm:cxn modelId="{FF37147A-109F-4049-9A74-D2C94CE57238}" type="presOf" srcId="{FA6F9820-4ED5-46F5-A86C-63599F3429CA}" destId="{1C647392-659D-42CF-A40A-716F0246C058}" srcOrd="0" destOrd="0" presId="urn:microsoft.com/office/officeart/2005/8/layout/lProcess1"/>
    <dgm:cxn modelId="{6198A75A-7E7E-4B72-8414-25AC41A704F3}" type="presOf" srcId="{95F15803-C4CF-4B68-A55A-6C62A929C280}" destId="{A00D5FE4-3525-49FC-BA59-2DDF6D2048F6}" srcOrd="0" destOrd="0" presId="urn:microsoft.com/office/officeart/2005/8/layout/lProcess1"/>
    <dgm:cxn modelId="{67FFC49D-15CD-466E-949F-2ECDE7777AE6}" srcId="{D1FA0084-63FD-4670-9187-F5A37BF40825}" destId="{95F15803-C4CF-4B68-A55A-6C62A929C280}" srcOrd="2" destOrd="0" parTransId="{0A5C83A2-8679-4145-B451-9C7E335635DE}" sibTransId="{E3AACC96-3B73-4AE0-844E-6A52BD23D6D4}"/>
    <dgm:cxn modelId="{26BC0FAE-B6F2-4764-BA10-53AA9FAD9823}" srcId="{F662E419-0851-4BE7-A5B8-B81C489E0D06}" destId="{FA6F9820-4ED5-46F5-A86C-63599F3429CA}" srcOrd="2" destOrd="0" parTransId="{6F5E686A-7A96-4847-98DE-99DF03F1D887}" sibTransId="{9B5D82CC-FF52-4A23-975C-74C62FCF1C6A}"/>
    <dgm:cxn modelId="{CF2A83AF-0FC8-4E57-A792-0C24CC1CD5DB}" srcId="{118AD57F-9349-4DC6-8149-92CB498777EC}" destId="{D1FA0084-63FD-4670-9187-F5A37BF40825}" srcOrd="1" destOrd="0" parTransId="{5B2DD3CF-ADDE-4439-9EC3-8075C29E343E}" sibTransId="{154611D5-F855-4E4D-851F-2F7E39339226}"/>
    <dgm:cxn modelId="{82426CBE-F400-47AB-A8F0-DBFF7F9AF5F3}" type="presOf" srcId="{2891D0B1-B601-42A2-A30B-1B621542C749}" destId="{F3ADEED7-F951-4CC6-9687-2519A981C0A3}" srcOrd="0" destOrd="0" presId="urn:microsoft.com/office/officeart/2005/8/layout/lProcess1"/>
    <dgm:cxn modelId="{308186C1-497F-4709-83DF-BB1D50E7C4E3}" type="presOf" srcId="{7616C1A7-7FD3-42EE-9F4F-55B5976A6926}" destId="{E006A2E2-F4FE-41FA-A341-DC1EE615A04B}" srcOrd="0" destOrd="0" presId="urn:microsoft.com/office/officeart/2005/8/layout/lProcess1"/>
    <dgm:cxn modelId="{B5E45FD2-CAD8-4014-AFE4-2FF34F54F98A}" type="presOf" srcId="{F662E419-0851-4BE7-A5B8-B81C489E0D06}" destId="{CE121ED6-73B2-4F06-972A-F15FBAD1B853}" srcOrd="0" destOrd="0" presId="urn:microsoft.com/office/officeart/2005/8/layout/lProcess1"/>
    <dgm:cxn modelId="{9A8871DB-DA2C-4C23-B3BB-102F4C522318}" type="presOf" srcId="{AED2818D-42EE-407B-8186-8C94EDA71001}" destId="{93EA6B6A-4C23-4B01-8266-04EC964F2B9D}" srcOrd="0" destOrd="0" presId="urn:microsoft.com/office/officeart/2005/8/layout/lProcess1"/>
    <dgm:cxn modelId="{6153EFDD-16A4-4412-A696-358493DEAF11}" type="presOf" srcId="{53A154E0-61C0-4C17-95BD-8BDBDC6CF2D8}" destId="{9977AC7E-C70C-4373-B44E-FEE7228E9B7F}" srcOrd="0" destOrd="0" presId="urn:microsoft.com/office/officeart/2005/8/layout/lProcess1"/>
    <dgm:cxn modelId="{23AEF2DD-87BD-4569-A0D8-4005FCB2DD55}" type="presOf" srcId="{D1FA0084-63FD-4670-9187-F5A37BF40825}" destId="{88EE9BB3-9AAA-4480-99DB-0BF8C469880B}" srcOrd="0" destOrd="0" presId="urn:microsoft.com/office/officeart/2005/8/layout/lProcess1"/>
    <dgm:cxn modelId="{163FB7DF-2554-4CEA-A56F-25CA55C40E4C}" type="presOf" srcId="{F7774A17-6D68-47BA-84F0-DDD5747519D4}" destId="{94578B5F-278E-41B2-95BC-27E49FF04B5E}" srcOrd="0" destOrd="0" presId="urn:microsoft.com/office/officeart/2005/8/layout/lProcess1"/>
    <dgm:cxn modelId="{CF1EE4EF-B3A4-46C2-9871-EC766A63A568}" type="presOf" srcId="{CBB3C223-9920-4728-9FFA-BAA1D42A107A}" destId="{F74A12BA-F769-4B9C-93F4-842D462BD467}" srcOrd="0" destOrd="0" presId="urn:microsoft.com/office/officeart/2005/8/layout/lProcess1"/>
    <dgm:cxn modelId="{1D21A9F1-16D2-4AE6-A48F-04FE8D8686CB}" type="presOf" srcId="{F4194DE8-59A3-482B-BE6F-437C5883EDF9}" destId="{BF92B88D-B831-44B4-84B0-790985F8A286}" srcOrd="0" destOrd="0" presId="urn:microsoft.com/office/officeart/2005/8/layout/lProcess1"/>
    <dgm:cxn modelId="{0629B2F5-114C-44BE-8A9A-080532F1246A}" srcId="{118AD57F-9349-4DC6-8149-92CB498777EC}" destId="{F662E419-0851-4BE7-A5B8-B81C489E0D06}" srcOrd="0" destOrd="0" parTransId="{C536D9D8-DB8E-459D-B885-98E495E02014}" sibTransId="{325AC02A-2BEB-4098-B218-6ACCFA13F120}"/>
    <dgm:cxn modelId="{7A773BFF-B5C6-4358-8C28-00E2BDC4B008}" type="presParOf" srcId="{B5E8042B-A2C5-4E2E-B014-29EFDF804B4B}" destId="{E49BA783-D739-41A4-9113-FB8F1A517985}" srcOrd="0" destOrd="0" presId="urn:microsoft.com/office/officeart/2005/8/layout/lProcess1"/>
    <dgm:cxn modelId="{A1DBBC29-B3CB-4AFF-A42C-C8F917A22FF8}" type="presParOf" srcId="{E49BA783-D739-41A4-9113-FB8F1A517985}" destId="{CE121ED6-73B2-4F06-972A-F15FBAD1B853}" srcOrd="0" destOrd="0" presId="urn:microsoft.com/office/officeart/2005/8/layout/lProcess1"/>
    <dgm:cxn modelId="{8A29C415-7124-4879-BDC3-B83509638F4E}" type="presParOf" srcId="{E49BA783-D739-41A4-9113-FB8F1A517985}" destId="{F3ADEED7-F951-4CC6-9687-2519A981C0A3}" srcOrd="1" destOrd="0" presId="urn:microsoft.com/office/officeart/2005/8/layout/lProcess1"/>
    <dgm:cxn modelId="{269AA274-BFE7-456E-980F-3D84B60720D6}" type="presParOf" srcId="{E49BA783-D739-41A4-9113-FB8F1A517985}" destId="{BF92B88D-B831-44B4-84B0-790985F8A286}" srcOrd="2" destOrd="0" presId="urn:microsoft.com/office/officeart/2005/8/layout/lProcess1"/>
    <dgm:cxn modelId="{95C3BF03-B3F4-4B1B-BCF6-0C0CAAC0325B}" type="presParOf" srcId="{E49BA783-D739-41A4-9113-FB8F1A517985}" destId="{9977AC7E-C70C-4373-B44E-FEE7228E9B7F}" srcOrd="3" destOrd="0" presId="urn:microsoft.com/office/officeart/2005/8/layout/lProcess1"/>
    <dgm:cxn modelId="{6D1185E5-190F-4C55-A109-8389ED08392D}" type="presParOf" srcId="{E49BA783-D739-41A4-9113-FB8F1A517985}" destId="{93EA6B6A-4C23-4B01-8266-04EC964F2B9D}" srcOrd="4" destOrd="0" presId="urn:microsoft.com/office/officeart/2005/8/layout/lProcess1"/>
    <dgm:cxn modelId="{DC8D476E-B90A-415D-B4C9-33E2E8DB33A3}" type="presParOf" srcId="{E49BA783-D739-41A4-9113-FB8F1A517985}" destId="{94578B5F-278E-41B2-95BC-27E49FF04B5E}" srcOrd="5" destOrd="0" presId="urn:microsoft.com/office/officeart/2005/8/layout/lProcess1"/>
    <dgm:cxn modelId="{B9CDA843-163C-43FA-A821-9C9879F6C148}" type="presParOf" srcId="{E49BA783-D739-41A4-9113-FB8F1A517985}" destId="{1C647392-659D-42CF-A40A-716F0246C058}" srcOrd="6" destOrd="0" presId="urn:microsoft.com/office/officeart/2005/8/layout/lProcess1"/>
    <dgm:cxn modelId="{DFD3F871-ED0E-4207-A9FA-63483886E2E0}" type="presParOf" srcId="{B5E8042B-A2C5-4E2E-B014-29EFDF804B4B}" destId="{768F3A4F-BB6B-49B7-8A9A-F120DF9417E8}" srcOrd="1" destOrd="0" presId="urn:microsoft.com/office/officeart/2005/8/layout/lProcess1"/>
    <dgm:cxn modelId="{903F3FA0-3CAC-4C59-A73C-F369075CF9AF}" type="presParOf" srcId="{B5E8042B-A2C5-4E2E-B014-29EFDF804B4B}" destId="{7FABAD9D-8D3D-4C8E-9539-0C524AB51F7B}" srcOrd="2" destOrd="0" presId="urn:microsoft.com/office/officeart/2005/8/layout/lProcess1"/>
    <dgm:cxn modelId="{A7B43130-5FAE-477E-9762-A633366EC907}" type="presParOf" srcId="{7FABAD9D-8D3D-4C8E-9539-0C524AB51F7B}" destId="{88EE9BB3-9AAA-4480-99DB-0BF8C469880B}" srcOrd="0" destOrd="0" presId="urn:microsoft.com/office/officeart/2005/8/layout/lProcess1"/>
    <dgm:cxn modelId="{C0F38B8B-42A1-4B1C-B006-AFB0AB4A1BEC}" type="presParOf" srcId="{7FABAD9D-8D3D-4C8E-9539-0C524AB51F7B}" destId="{F52FE689-16AB-4F2C-8B7F-6ED185287990}" srcOrd="1" destOrd="0" presId="urn:microsoft.com/office/officeart/2005/8/layout/lProcess1"/>
    <dgm:cxn modelId="{3E09C8B4-7BC0-42CE-9A1B-FF0832E3EB93}" type="presParOf" srcId="{7FABAD9D-8D3D-4C8E-9539-0C524AB51F7B}" destId="{F74A12BA-F769-4B9C-93F4-842D462BD467}" srcOrd="2" destOrd="0" presId="urn:microsoft.com/office/officeart/2005/8/layout/lProcess1"/>
    <dgm:cxn modelId="{11E095EA-1693-4B7C-9464-9FB38A35B111}" type="presParOf" srcId="{7FABAD9D-8D3D-4C8E-9539-0C524AB51F7B}" destId="{7F092E16-70D2-4C03-865B-F6AC305B9F23}" srcOrd="3" destOrd="0" presId="urn:microsoft.com/office/officeart/2005/8/layout/lProcess1"/>
    <dgm:cxn modelId="{A6CD9523-3CD2-4F1B-905E-AB9E60180699}" type="presParOf" srcId="{7FABAD9D-8D3D-4C8E-9539-0C524AB51F7B}" destId="{E006A2E2-F4FE-41FA-A341-DC1EE615A04B}" srcOrd="4" destOrd="0" presId="urn:microsoft.com/office/officeart/2005/8/layout/lProcess1"/>
    <dgm:cxn modelId="{7EEA0EF4-F2EE-444A-842B-5F2B6CBA0BD5}" type="presParOf" srcId="{7FABAD9D-8D3D-4C8E-9539-0C524AB51F7B}" destId="{FF7659DA-7F27-4267-82A6-BA3FF39AA5BD}" srcOrd="5" destOrd="0" presId="urn:microsoft.com/office/officeart/2005/8/layout/lProcess1"/>
    <dgm:cxn modelId="{FB426BC3-C8FD-4A84-9054-2F0E5F10CF56}" type="presParOf" srcId="{7FABAD9D-8D3D-4C8E-9539-0C524AB51F7B}" destId="{A00D5FE4-3525-49FC-BA59-2DDF6D2048F6}" srcOrd="6" destOrd="0" presId="urn:microsoft.com/office/officeart/2005/8/layout/l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02D9058-E6A1-4148-9AB4-02EE6A902821}"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en-US"/>
        </a:p>
      </dgm:t>
    </dgm:pt>
    <dgm:pt modelId="{6FD0BE55-5666-4CE3-A8AE-73E460DC16F1}">
      <dgm:prSet custT="1"/>
      <dgm:spPr/>
      <dgm:t>
        <a:bodyPr/>
        <a:lstStyle/>
        <a:p>
          <a:r>
            <a:rPr lang="en-US" sz="1400" b="1" dirty="0"/>
            <a:t>Performance Based Logistic (PBL) NIINs- </a:t>
          </a:r>
          <a:r>
            <a:rPr lang="en-US" sz="1400" dirty="0"/>
            <a:t>A PBL NIIN is exempt from APAAR, however a PBL site can still have APAAR such as J condition assets. </a:t>
          </a:r>
        </a:p>
      </dgm:t>
    </dgm:pt>
    <dgm:pt modelId="{0CA775B5-133E-438E-8D97-C47002BBB8F6}" type="parTrans" cxnId="{92BAAB6E-BB6E-45AF-A2F1-A7764D5E2973}">
      <dgm:prSet/>
      <dgm:spPr/>
      <dgm:t>
        <a:bodyPr/>
        <a:lstStyle/>
        <a:p>
          <a:endParaRPr lang="en-US"/>
        </a:p>
      </dgm:t>
    </dgm:pt>
    <dgm:pt modelId="{A814AA4E-E5A5-4F3F-AAC4-DDB9A6A25251}" type="sibTrans" cxnId="{92BAAB6E-BB6E-45AF-A2F1-A7764D5E2973}">
      <dgm:prSet/>
      <dgm:spPr/>
      <dgm:t>
        <a:bodyPr/>
        <a:lstStyle/>
        <a:p>
          <a:endParaRPr lang="en-US"/>
        </a:p>
      </dgm:t>
    </dgm:pt>
    <dgm:pt modelId="{BC6FAE41-AC86-4138-94C3-508F5A6CE866}">
      <dgm:prSet custT="1"/>
      <dgm:spPr/>
      <dgm:t>
        <a:bodyPr/>
        <a:lstStyle/>
        <a:p>
          <a:r>
            <a:rPr lang="en-US" sz="1400" b="1" dirty="0"/>
            <a:t>PQDR/Warranty asset repairs- </a:t>
          </a:r>
          <a:r>
            <a:rPr lang="en-US" sz="1400" dirty="0"/>
            <a:t>If not inducted yet we may ask for an estimate of when the asset is expected to be inducted. </a:t>
          </a:r>
        </a:p>
      </dgm:t>
    </dgm:pt>
    <dgm:pt modelId="{D5CCC0BA-6774-466E-9DF2-5F2F5B08EF23}" type="parTrans" cxnId="{45A2D430-3A0A-4B2E-A943-8F60DC3316F8}">
      <dgm:prSet/>
      <dgm:spPr/>
      <dgm:t>
        <a:bodyPr/>
        <a:lstStyle/>
        <a:p>
          <a:endParaRPr lang="en-US"/>
        </a:p>
      </dgm:t>
    </dgm:pt>
    <dgm:pt modelId="{C2707009-CEE4-4B05-971E-F5B6A872BECC}" type="sibTrans" cxnId="{45A2D430-3A0A-4B2E-A943-8F60DC3316F8}">
      <dgm:prSet/>
      <dgm:spPr/>
      <dgm:t>
        <a:bodyPr/>
        <a:lstStyle/>
        <a:p>
          <a:endParaRPr lang="en-US"/>
        </a:p>
      </dgm:t>
    </dgm:pt>
    <dgm:pt modelId="{BF586D1D-100F-458F-BB4D-5D50B044FEC5}">
      <dgm:prSet custT="1"/>
      <dgm:spPr/>
      <dgm:t>
        <a:bodyPr/>
        <a:lstStyle/>
        <a:p>
          <a:r>
            <a:rPr lang="en-US" sz="1200" b="1" dirty="0"/>
            <a:t>Contract modifications Pending (less than 30 days)- </a:t>
          </a:r>
          <a:r>
            <a:rPr lang="en-US" sz="1200" dirty="0"/>
            <a:t>If the mod is expected to take longer than 30 days the assets will need to be returned to a DD until contract coverage is in place. </a:t>
          </a:r>
        </a:p>
      </dgm:t>
    </dgm:pt>
    <dgm:pt modelId="{34576BA3-D311-456E-83C4-B8CED99DE282}" type="parTrans" cxnId="{E414A8A0-7FE1-45CF-8A0D-DD31EE24CB7B}">
      <dgm:prSet/>
      <dgm:spPr/>
      <dgm:t>
        <a:bodyPr/>
        <a:lstStyle/>
        <a:p>
          <a:endParaRPr lang="en-US"/>
        </a:p>
      </dgm:t>
    </dgm:pt>
    <dgm:pt modelId="{0C8C6A15-4F5C-46BB-B604-15921D016D82}" type="sibTrans" cxnId="{E414A8A0-7FE1-45CF-8A0D-DD31EE24CB7B}">
      <dgm:prSet/>
      <dgm:spPr/>
      <dgm:t>
        <a:bodyPr/>
        <a:lstStyle/>
        <a:p>
          <a:endParaRPr lang="en-US"/>
        </a:p>
      </dgm:t>
    </dgm:pt>
    <dgm:pt modelId="{9617A3EC-9537-4628-8E93-57BD10EAC586}">
      <dgm:prSet custT="1"/>
      <dgm:spPr/>
      <dgm:t>
        <a:bodyPr/>
        <a:lstStyle/>
        <a:p>
          <a:r>
            <a:rPr lang="en-US" sz="1200" b="1" dirty="0"/>
            <a:t>NIIN upgrades- </a:t>
          </a:r>
          <a:r>
            <a:rPr lang="en-US" sz="1200" dirty="0"/>
            <a:t>If the contract is set up correctly these should automatically be excluded, however let us know if we’re asking for a return of a NIIN to be upgraded. </a:t>
          </a:r>
        </a:p>
      </dgm:t>
    </dgm:pt>
    <dgm:pt modelId="{C47ACCFD-5D8E-48E3-9636-A59D5A470520}" type="parTrans" cxnId="{20A98B61-7CEE-48CF-9FC6-E76AEDB0ED6F}">
      <dgm:prSet/>
      <dgm:spPr/>
      <dgm:t>
        <a:bodyPr/>
        <a:lstStyle/>
        <a:p>
          <a:endParaRPr lang="en-US"/>
        </a:p>
      </dgm:t>
    </dgm:pt>
    <dgm:pt modelId="{E62D1C5F-ED22-4A6A-82AF-BF2993B77FF2}" type="sibTrans" cxnId="{20A98B61-7CEE-48CF-9FC6-E76AEDB0ED6F}">
      <dgm:prSet/>
      <dgm:spPr/>
      <dgm:t>
        <a:bodyPr/>
        <a:lstStyle/>
        <a:p>
          <a:endParaRPr lang="en-US"/>
        </a:p>
      </dgm:t>
    </dgm:pt>
    <dgm:pt modelId="{EF5D3887-4B88-4B3E-B789-A31928A2B1F2}">
      <dgm:prSet custT="1"/>
      <dgm:spPr/>
      <dgm:t>
        <a:bodyPr/>
        <a:lstStyle/>
        <a:p>
          <a:r>
            <a:rPr lang="en-US" sz="1200" b="1" dirty="0"/>
            <a:t>Irregular repair contracts (NAVAIR, NAVSEA, etc.)- </a:t>
          </a:r>
          <a:r>
            <a:rPr lang="en-US" sz="1200" dirty="0"/>
            <a:t>Assets repaired on a Non-NAVSUP contract that still need to be tracked in CAV-RP for visibility. </a:t>
          </a:r>
        </a:p>
      </dgm:t>
    </dgm:pt>
    <dgm:pt modelId="{6B4C9B07-867B-437F-9D19-E6F281980DC5}" type="parTrans" cxnId="{C2795FF4-7F2A-4A1F-86BC-F79E1003714E}">
      <dgm:prSet/>
      <dgm:spPr/>
      <dgm:t>
        <a:bodyPr/>
        <a:lstStyle/>
        <a:p>
          <a:endParaRPr lang="en-US"/>
        </a:p>
      </dgm:t>
    </dgm:pt>
    <dgm:pt modelId="{5E3FBAF6-0F23-4969-A746-E039C69F50D8}" type="sibTrans" cxnId="{C2795FF4-7F2A-4A1F-86BC-F79E1003714E}">
      <dgm:prSet/>
      <dgm:spPr/>
      <dgm:t>
        <a:bodyPr/>
        <a:lstStyle/>
        <a:p>
          <a:endParaRPr lang="en-US"/>
        </a:p>
      </dgm:t>
    </dgm:pt>
    <dgm:pt modelId="{8B7AE05A-4DF1-4AB4-BC45-E651092A67E4}">
      <dgm:prSet custT="1"/>
      <dgm:spPr/>
      <dgm:t>
        <a:bodyPr/>
        <a:lstStyle/>
        <a:p>
          <a:r>
            <a:rPr lang="en-US" sz="1200" b="1" dirty="0"/>
            <a:t>Government Furnished Material- </a:t>
          </a:r>
          <a:r>
            <a:rPr lang="en-US" sz="1200" dirty="0"/>
            <a:t>Assets sent to a facility for the sole purpose of being consumed in the repair of another asset. This shows as aged A condition, but can be exempted. </a:t>
          </a:r>
          <a:endParaRPr lang="en-US" sz="1000" dirty="0"/>
        </a:p>
      </dgm:t>
    </dgm:pt>
    <dgm:pt modelId="{6C283A73-465B-445E-9138-CEE648D8DA08}" type="parTrans" cxnId="{A54D1923-1CE0-4DDB-9069-D575C941A40E}">
      <dgm:prSet/>
      <dgm:spPr/>
      <dgm:t>
        <a:bodyPr/>
        <a:lstStyle/>
        <a:p>
          <a:endParaRPr lang="en-US"/>
        </a:p>
      </dgm:t>
    </dgm:pt>
    <dgm:pt modelId="{C5629FDE-3EFE-4FB4-B533-942058AD1920}" type="sibTrans" cxnId="{A54D1923-1CE0-4DDB-9069-D575C941A40E}">
      <dgm:prSet/>
      <dgm:spPr/>
      <dgm:t>
        <a:bodyPr/>
        <a:lstStyle/>
        <a:p>
          <a:endParaRPr lang="en-US"/>
        </a:p>
      </dgm:t>
    </dgm:pt>
    <dgm:pt modelId="{5B5960AD-6CC0-475A-B574-FF75C91E0D14}">
      <dgm:prSet/>
      <dgm:spPr/>
      <dgm:t>
        <a:bodyPr/>
        <a:lstStyle/>
        <a:p>
          <a:r>
            <a:rPr lang="en-US" b="1" dirty="0"/>
            <a:t>Scrap Assets- </a:t>
          </a:r>
          <a:r>
            <a:rPr lang="en-US" dirty="0"/>
            <a:t>These assets should be moved to H condition once a NAVSUP planner gives the go ahead. We may ask for an estimated physical scrap date.</a:t>
          </a:r>
        </a:p>
      </dgm:t>
    </dgm:pt>
    <dgm:pt modelId="{2A461F99-42E2-4FB0-96B0-228E9E0CC13F}" type="parTrans" cxnId="{A056435C-2609-47AB-ACD6-714938345DB7}">
      <dgm:prSet/>
      <dgm:spPr/>
      <dgm:t>
        <a:bodyPr/>
        <a:lstStyle/>
        <a:p>
          <a:endParaRPr lang="en-US"/>
        </a:p>
      </dgm:t>
    </dgm:pt>
    <dgm:pt modelId="{AB4A9470-B860-4211-BCC8-CD74F4DC73E3}" type="sibTrans" cxnId="{A056435C-2609-47AB-ACD6-714938345DB7}">
      <dgm:prSet/>
      <dgm:spPr/>
      <dgm:t>
        <a:bodyPr/>
        <a:lstStyle/>
        <a:p>
          <a:endParaRPr lang="en-US"/>
        </a:p>
      </dgm:t>
    </dgm:pt>
    <dgm:pt modelId="{96F506AE-C6D5-4BFB-8D03-8DEAC69237A2}">
      <dgm:prSet/>
      <dgm:spPr/>
      <dgm:t>
        <a:bodyPr/>
        <a:lstStyle/>
        <a:p>
          <a:r>
            <a:rPr lang="en-US" b="1"/>
            <a:t>Lost, Damaged, Destroyed assets- </a:t>
          </a:r>
          <a:r>
            <a:rPr lang="en-US"/>
            <a:t>If you are working with DCMA and your CAV-RP analyst on an LDD we can exclude that from our APAAR return efforts.</a:t>
          </a:r>
        </a:p>
      </dgm:t>
    </dgm:pt>
    <dgm:pt modelId="{FD6A97A7-204F-495F-814F-900F4F0D7317}" type="parTrans" cxnId="{F8D9BD38-C00F-4B22-9A12-4D4EF3241FE3}">
      <dgm:prSet/>
      <dgm:spPr/>
      <dgm:t>
        <a:bodyPr/>
        <a:lstStyle/>
        <a:p>
          <a:endParaRPr lang="en-US"/>
        </a:p>
      </dgm:t>
    </dgm:pt>
    <dgm:pt modelId="{AE877DBB-9409-431A-A03D-8389EA0E633C}" type="sibTrans" cxnId="{F8D9BD38-C00F-4B22-9A12-4D4EF3241FE3}">
      <dgm:prSet/>
      <dgm:spPr/>
      <dgm:t>
        <a:bodyPr/>
        <a:lstStyle/>
        <a:p>
          <a:endParaRPr lang="en-US"/>
        </a:p>
      </dgm:t>
    </dgm:pt>
    <dgm:pt modelId="{53318F5B-CD31-4D17-B7BE-878D2623B37E}" type="pres">
      <dgm:prSet presAssocID="{B02D9058-E6A1-4148-9AB4-02EE6A902821}" presName="Name0" presStyleCnt="0">
        <dgm:presLayoutVars>
          <dgm:dir/>
          <dgm:resizeHandles val="exact"/>
        </dgm:presLayoutVars>
      </dgm:prSet>
      <dgm:spPr/>
    </dgm:pt>
    <dgm:pt modelId="{9522040B-C0A9-4C6B-B258-013995EFDD19}" type="pres">
      <dgm:prSet presAssocID="{6FD0BE55-5666-4CE3-A8AE-73E460DC16F1}" presName="composite" presStyleCnt="0"/>
      <dgm:spPr/>
    </dgm:pt>
    <dgm:pt modelId="{6E3DBA4D-59D5-4FD7-894D-A8FDC2820085}" type="pres">
      <dgm:prSet presAssocID="{6FD0BE55-5666-4CE3-A8AE-73E460DC16F1}" presName="rect1" presStyleLbl="trAlignAcc1" presStyleIdx="0" presStyleCnt="8">
        <dgm:presLayoutVars>
          <dgm:bulletEnabled val="1"/>
        </dgm:presLayoutVars>
      </dgm:prSet>
      <dgm:spPr/>
    </dgm:pt>
    <dgm:pt modelId="{0C093AF0-DACD-45A9-9E17-5110B8DC4233}" type="pres">
      <dgm:prSet presAssocID="{6FD0BE55-5666-4CE3-A8AE-73E460DC16F1}" presName="rect2" presStyleLbl="fgImgPlace1" presStyleIdx="0" presStyleCnt="8"/>
      <dgm:spPr>
        <a:blipFill>
          <a:blip xmlns:r="http://schemas.openxmlformats.org/officeDocument/2006/relationships" r:embed="rId1"/>
          <a:srcRect/>
          <a:stretch>
            <a:fillRect l="-63000" r="-63000"/>
          </a:stretch>
        </a:blipFill>
      </dgm:spPr>
      <dgm:extLst>
        <a:ext uri="{E40237B7-FDA0-4F09-8148-C483321AD2D9}">
          <dgm14:cNvPr xmlns:dgm14="http://schemas.microsoft.com/office/drawing/2010/diagram" id="0" name="" descr="Boxes On Rack In Warehouse"/>
        </a:ext>
      </dgm:extLst>
    </dgm:pt>
    <dgm:pt modelId="{22BB65E6-139C-4CC4-8EC9-7B2C52DDCE1B}" type="pres">
      <dgm:prSet presAssocID="{A814AA4E-E5A5-4F3F-AAC4-DDB9A6A25251}" presName="sibTrans" presStyleCnt="0"/>
      <dgm:spPr/>
    </dgm:pt>
    <dgm:pt modelId="{6AE27DBA-6BDC-4C2C-8BCC-2D4B9E63D1B3}" type="pres">
      <dgm:prSet presAssocID="{BC6FAE41-AC86-4138-94C3-508F5A6CE866}" presName="composite" presStyleCnt="0"/>
      <dgm:spPr/>
    </dgm:pt>
    <dgm:pt modelId="{871F0D80-CD7C-46AA-ADB4-8681902EC004}" type="pres">
      <dgm:prSet presAssocID="{BC6FAE41-AC86-4138-94C3-508F5A6CE866}" presName="rect1" presStyleLbl="trAlignAcc1" presStyleIdx="1" presStyleCnt="8">
        <dgm:presLayoutVars>
          <dgm:bulletEnabled val="1"/>
        </dgm:presLayoutVars>
      </dgm:prSet>
      <dgm:spPr/>
    </dgm:pt>
    <dgm:pt modelId="{57A920D7-3758-4DB4-B51E-8321DC12EA06}" type="pres">
      <dgm:prSet presAssocID="{BC6FAE41-AC86-4138-94C3-508F5A6CE866}" presName="rect2" presStyleLbl="fgImgPlace1" presStyleIdx="1" presStyleCnt="8"/>
      <dgm:spPr>
        <a:blipFill>
          <a:blip xmlns:r="http://schemas.openxmlformats.org/officeDocument/2006/relationships" r:embed="rId2"/>
          <a:srcRect/>
          <a:stretch>
            <a:fillRect l="-63000" r="-63000"/>
          </a:stretch>
        </a:blipFill>
      </dgm:spPr>
      <dgm:extLst>
        <a:ext uri="{E40237B7-FDA0-4F09-8148-C483321AD2D9}">
          <dgm14:cNvPr xmlns:dgm14="http://schemas.microsoft.com/office/drawing/2010/diagram" id="0" name="" descr="Engineers assembling robotics in factory"/>
        </a:ext>
      </dgm:extLst>
    </dgm:pt>
    <dgm:pt modelId="{8C33AF4C-DBC9-4915-B207-CBCB1E213052}" type="pres">
      <dgm:prSet presAssocID="{C2707009-CEE4-4B05-971E-F5B6A872BECC}" presName="sibTrans" presStyleCnt="0"/>
      <dgm:spPr/>
    </dgm:pt>
    <dgm:pt modelId="{337CD7DA-7380-4C00-B8A3-2750F15B7B20}" type="pres">
      <dgm:prSet presAssocID="{BF586D1D-100F-458F-BB4D-5D50B044FEC5}" presName="composite" presStyleCnt="0"/>
      <dgm:spPr/>
    </dgm:pt>
    <dgm:pt modelId="{A7825E83-936A-4455-9A74-B64C5B9F0025}" type="pres">
      <dgm:prSet presAssocID="{BF586D1D-100F-458F-BB4D-5D50B044FEC5}" presName="rect1" presStyleLbl="trAlignAcc1" presStyleIdx="2" presStyleCnt="8">
        <dgm:presLayoutVars>
          <dgm:bulletEnabled val="1"/>
        </dgm:presLayoutVars>
      </dgm:prSet>
      <dgm:spPr/>
    </dgm:pt>
    <dgm:pt modelId="{683F91D9-298A-428B-87C2-15E5E81C22AB}" type="pres">
      <dgm:prSet presAssocID="{BF586D1D-100F-458F-BB4D-5D50B044FEC5}" presName="rect2" presStyleLbl="fgImgPlace1" presStyleIdx="2" presStyleCnt="8"/>
      <dgm:spPr>
        <a:blipFill>
          <a:blip xmlns:r="http://schemas.openxmlformats.org/officeDocument/2006/relationships" r:embed="rId3"/>
          <a:srcRect/>
          <a:stretch>
            <a:fillRect l="-62000" r="-62000"/>
          </a:stretch>
        </a:blipFill>
      </dgm:spPr>
      <dgm:extLst>
        <a:ext uri="{E40237B7-FDA0-4F09-8148-C483321AD2D9}">
          <dgm14:cNvPr xmlns:dgm14="http://schemas.microsoft.com/office/drawing/2010/diagram" id="0" name="" descr="Filling out forms on a table"/>
        </a:ext>
      </dgm:extLst>
    </dgm:pt>
    <dgm:pt modelId="{1D8FA5F2-D8B6-4D5D-8174-7989D901A685}" type="pres">
      <dgm:prSet presAssocID="{0C8C6A15-4F5C-46BB-B604-15921D016D82}" presName="sibTrans" presStyleCnt="0"/>
      <dgm:spPr/>
    </dgm:pt>
    <dgm:pt modelId="{9B3C47D5-CE71-442B-A964-D9937331E808}" type="pres">
      <dgm:prSet presAssocID="{9617A3EC-9537-4628-8E93-57BD10EAC586}" presName="composite" presStyleCnt="0"/>
      <dgm:spPr/>
    </dgm:pt>
    <dgm:pt modelId="{BA014605-B208-427A-BDED-6E361B791691}" type="pres">
      <dgm:prSet presAssocID="{9617A3EC-9537-4628-8E93-57BD10EAC586}" presName="rect1" presStyleLbl="trAlignAcc1" presStyleIdx="3" presStyleCnt="8">
        <dgm:presLayoutVars>
          <dgm:bulletEnabled val="1"/>
        </dgm:presLayoutVars>
      </dgm:prSet>
      <dgm:spPr/>
    </dgm:pt>
    <dgm:pt modelId="{27D5726D-22C5-4F3F-8F84-E1FEDE1D4311}" type="pres">
      <dgm:prSet presAssocID="{9617A3EC-9537-4628-8E93-57BD10EAC586}" presName="rect2" presStyleLbl="fgImgPlace1" presStyleIdx="3" presStyleCnt="8"/>
      <dgm:spPr>
        <a:blipFill>
          <a:blip xmlns:r="http://schemas.openxmlformats.org/officeDocument/2006/relationships">
            <a:extLst>
              <a:ext uri="{96DAC541-7B7A-43D3-8B79-37D633B846F1}">
                <asvg:svgBlip xmlns:asvg="http://schemas.microsoft.com/office/drawing/2016/SVG/main" r:embed="rId4"/>
              </a:ext>
            </a:extLst>
          </a:blip>
          <a:srcRect/>
          <a:stretch>
            <a:fillRect l="-25000" r="-25000"/>
          </a:stretch>
        </a:blipFill>
      </dgm:spPr>
      <dgm:extLst>
        <a:ext uri="{E40237B7-FDA0-4F09-8148-C483321AD2D9}">
          <dgm14:cNvPr xmlns:dgm14="http://schemas.microsoft.com/office/drawing/2010/diagram" id="0" name="" descr="Continuous Improvement with solid fill"/>
        </a:ext>
      </dgm:extLst>
    </dgm:pt>
    <dgm:pt modelId="{487FADFC-030E-4216-9D8C-7A4827F80714}" type="pres">
      <dgm:prSet presAssocID="{E62D1C5F-ED22-4A6A-82AF-BF2993B77FF2}" presName="sibTrans" presStyleCnt="0"/>
      <dgm:spPr/>
    </dgm:pt>
    <dgm:pt modelId="{4BADA434-25F7-43A7-90D9-24AC522D9016}" type="pres">
      <dgm:prSet presAssocID="{EF5D3887-4B88-4B3E-B789-A31928A2B1F2}" presName="composite" presStyleCnt="0"/>
      <dgm:spPr/>
    </dgm:pt>
    <dgm:pt modelId="{6061A393-DCA8-41DC-BD0E-A47636667DE5}" type="pres">
      <dgm:prSet presAssocID="{EF5D3887-4B88-4B3E-B789-A31928A2B1F2}" presName="rect1" presStyleLbl="trAlignAcc1" presStyleIdx="4" presStyleCnt="8">
        <dgm:presLayoutVars>
          <dgm:bulletEnabled val="1"/>
        </dgm:presLayoutVars>
      </dgm:prSet>
      <dgm:spPr/>
    </dgm:pt>
    <dgm:pt modelId="{DDF7276B-9837-4DC2-B6E5-7B5C0570E42D}" type="pres">
      <dgm:prSet presAssocID="{EF5D3887-4B88-4B3E-B789-A31928A2B1F2}" presName="rect2" presStyleLbl="fgImgPlace1" presStyleIdx="4" presStyleCnt="8" custScaleY="99821" custLinFactNeighborX="-2113"/>
      <dgm:spPr>
        <a:blipFill dpi="0" rotWithShape="1">
          <a:blip xmlns:r="http://schemas.openxmlformats.org/officeDocument/2006/relationships">
            <a:extLst>
              <a:ext uri="{96DAC541-7B7A-43D3-8B79-37D633B846F1}">
                <asvg:svgBlip xmlns:asvg="http://schemas.microsoft.com/office/drawing/2016/SVG/main" r:embed="rId5"/>
              </a:ext>
            </a:extLst>
          </a:blip>
          <a:srcRect/>
          <a:stretch>
            <a:fillRect l="-7589" t="11538" r="-7589" b="11538"/>
          </a:stretch>
        </a:blipFill>
      </dgm:spPr>
      <dgm:extLst>
        <a:ext uri="{E40237B7-FDA0-4F09-8148-C483321AD2D9}">
          <dgm14:cNvPr xmlns:dgm14="http://schemas.microsoft.com/office/drawing/2010/diagram" id="0" name="" descr="Connections with solid fill"/>
        </a:ext>
      </dgm:extLst>
    </dgm:pt>
    <dgm:pt modelId="{B7196B0A-D68B-422E-91FF-193900F8EDFF}" type="pres">
      <dgm:prSet presAssocID="{5E3FBAF6-0F23-4969-A746-E039C69F50D8}" presName="sibTrans" presStyleCnt="0"/>
      <dgm:spPr/>
    </dgm:pt>
    <dgm:pt modelId="{7B52B914-346A-4062-BDC8-83E093E6AFB5}" type="pres">
      <dgm:prSet presAssocID="{8B7AE05A-4DF1-4AB4-BC45-E651092A67E4}" presName="composite" presStyleCnt="0"/>
      <dgm:spPr/>
    </dgm:pt>
    <dgm:pt modelId="{CD228DED-6908-4621-B5F5-3CB64751D984}" type="pres">
      <dgm:prSet presAssocID="{8B7AE05A-4DF1-4AB4-BC45-E651092A67E4}" presName="rect1" presStyleLbl="trAlignAcc1" presStyleIdx="5" presStyleCnt="8">
        <dgm:presLayoutVars>
          <dgm:bulletEnabled val="1"/>
        </dgm:presLayoutVars>
      </dgm:prSet>
      <dgm:spPr/>
    </dgm:pt>
    <dgm:pt modelId="{49CDFDE0-AB40-4167-951C-44AAA3DC6902}" type="pres">
      <dgm:prSet presAssocID="{8B7AE05A-4DF1-4AB4-BC45-E651092A67E4}" presName="rect2" presStyleLbl="fgImgPlace1" presStyleIdx="5" presStyleCnt="8" custScaleX="89832" custLinFactNeighborX="5644"/>
      <dgm:spPr>
        <a:blipFill dpi="0" rotWithShape="1">
          <a:blip xmlns:r="http://schemas.openxmlformats.org/officeDocument/2006/relationships">
            <a:extLst>
              <a:ext uri="{96DAC541-7B7A-43D3-8B79-37D633B846F1}">
                <asvg:svgBlip xmlns:asvg="http://schemas.microsoft.com/office/drawing/2016/SVG/main" r:embed="rId6"/>
              </a:ext>
            </a:extLst>
          </a:blip>
          <a:srcRect/>
          <a:stretch>
            <a:fillRect l="-14107" t="7768" r="-14107" b="7768"/>
          </a:stretch>
        </a:blipFill>
      </dgm:spPr>
      <dgm:extLst>
        <a:ext uri="{E40237B7-FDA0-4F09-8148-C483321AD2D9}">
          <dgm14:cNvPr xmlns:dgm14="http://schemas.microsoft.com/office/drawing/2010/diagram" id="0" name="" descr="Hot dog with solid fill"/>
        </a:ext>
      </dgm:extLst>
    </dgm:pt>
    <dgm:pt modelId="{5A5A2A03-91F4-46DD-A0F4-6E39C4DDB9D9}" type="pres">
      <dgm:prSet presAssocID="{C5629FDE-3EFE-4FB4-B533-942058AD1920}" presName="sibTrans" presStyleCnt="0"/>
      <dgm:spPr/>
    </dgm:pt>
    <dgm:pt modelId="{08B24868-2B02-44FA-A28C-8C7A0E1E3203}" type="pres">
      <dgm:prSet presAssocID="{5B5960AD-6CC0-475A-B574-FF75C91E0D14}" presName="composite" presStyleCnt="0"/>
      <dgm:spPr/>
    </dgm:pt>
    <dgm:pt modelId="{F3994168-EB80-4D59-9C49-8872494C35AF}" type="pres">
      <dgm:prSet presAssocID="{5B5960AD-6CC0-475A-B574-FF75C91E0D14}" presName="rect1" presStyleLbl="trAlignAcc1" presStyleIdx="6" presStyleCnt="8">
        <dgm:presLayoutVars>
          <dgm:bulletEnabled val="1"/>
        </dgm:presLayoutVars>
      </dgm:prSet>
      <dgm:spPr/>
    </dgm:pt>
    <dgm:pt modelId="{0ED34404-B18B-40CA-A7E8-AF1E9B5A309A}" type="pres">
      <dgm:prSet presAssocID="{5B5960AD-6CC0-475A-B574-FF75C91E0D14}" presName="rect2" presStyleLbl="fgImgPlace1" presStyleIdx="6" presStyleCnt="8"/>
      <dgm:spPr>
        <a:blipFill>
          <a:blip xmlns:r="http://schemas.openxmlformats.org/officeDocument/2006/relationships" r:embed="rId7"/>
          <a:srcRect/>
          <a:stretch>
            <a:fillRect l="-62000" r="-62000"/>
          </a:stretch>
        </a:blipFill>
      </dgm:spPr>
      <dgm:extLst>
        <a:ext uri="{E40237B7-FDA0-4F09-8148-C483321AD2D9}">
          <dgm14:cNvPr xmlns:dgm14="http://schemas.microsoft.com/office/drawing/2010/diagram" id="0" name="" descr="Torn rope"/>
        </a:ext>
      </dgm:extLst>
    </dgm:pt>
    <dgm:pt modelId="{5F145AC7-4A83-4D67-B7F5-C33FEEF199CD}" type="pres">
      <dgm:prSet presAssocID="{AB4A9470-B860-4211-BCC8-CD74F4DC73E3}" presName="sibTrans" presStyleCnt="0"/>
      <dgm:spPr/>
    </dgm:pt>
    <dgm:pt modelId="{1F9E44DB-A6CD-4224-B695-49F2B992C1FC}" type="pres">
      <dgm:prSet presAssocID="{96F506AE-C6D5-4BFB-8D03-8DEAC69237A2}" presName="composite" presStyleCnt="0"/>
      <dgm:spPr/>
    </dgm:pt>
    <dgm:pt modelId="{695685D3-F5D3-41B3-B084-D9D43881AEE9}" type="pres">
      <dgm:prSet presAssocID="{96F506AE-C6D5-4BFB-8D03-8DEAC69237A2}" presName="rect1" presStyleLbl="trAlignAcc1" presStyleIdx="7" presStyleCnt="8">
        <dgm:presLayoutVars>
          <dgm:bulletEnabled val="1"/>
        </dgm:presLayoutVars>
      </dgm:prSet>
      <dgm:spPr/>
    </dgm:pt>
    <dgm:pt modelId="{22F889E1-1282-491E-B0F5-50CC58A8D6EE}" type="pres">
      <dgm:prSet presAssocID="{96F506AE-C6D5-4BFB-8D03-8DEAC69237A2}" presName="rect2" presStyleLbl="fgImgPlace1" presStyleIdx="7" presStyleCnt="8"/>
      <dgm:spPr>
        <a:blipFill>
          <a:blip xmlns:r="http://schemas.openxmlformats.org/officeDocument/2006/relationships" r:embed="rId8"/>
          <a:srcRect/>
          <a:stretch>
            <a:fillRect l="-76000" r="-76000"/>
          </a:stretch>
        </a:blipFill>
      </dgm:spPr>
      <dgm:extLst>
        <a:ext uri="{E40237B7-FDA0-4F09-8148-C483321AD2D9}">
          <dgm14:cNvPr xmlns:dgm14="http://schemas.microsoft.com/office/drawing/2010/diagram" id="0" name="" descr="Person holding flashlight in forest"/>
        </a:ext>
      </dgm:extLst>
    </dgm:pt>
  </dgm:ptLst>
  <dgm:cxnLst>
    <dgm:cxn modelId="{A54D1923-1CE0-4DDB-9069-D575C941A40E}" srcId="{B02D9058-E6A1-4148-9AB4-02EE6A902821}" destId="{8B7AE05A-4DF1-4AB4-BC45-E651092A67E4}" srcOrd="5" destOrd="0" parTransId="{6C283A73-465B-445E-9138-CEE648D8DA08}" sibTransId="{C5629FDE-3EFE-4FB4-B533-942058AD1920}"/>
    <dgm:cxn modelId="{45A2D430-3A0A-4B2E-A943-8F60DC3316F8}" srcId="{B02D9058-E6A1-4148-9AB4-02EE6A902821}" destId="{BC6FAE41-AC86-4138-94C3-508F5A6CE866}" srcOrd="1" destOrd="0" parTransId="{D5CCC0BA-6774-466E-9DF2-5F2F5B08EF23}" sibTransId="{C2707009-CEE4-4B05-971E-F5B6A872BECC}"/>
    <dgm:cxn modelId="{F8D9BD38-C00F-4B22-9A12-4D4EF3241FE3}" srcId="{B02D9058-E6A1-4148-9AB4-02EE6A902821}" destId="{96F506AE-C6D5-4BFB-8D03-8DEAC69237A2}" srcOrd="7" destOrd="0" parTransId="{FD6A97A7-204F-495F-814F-900F4F0D7317}" sibTransId="{AE877DBB-9409-431A-A03D-8389EA0E633C}"/>
    <dgm:cxn modelId="{87CEF25B-EE0C-4C8C-AB25-78A04752DA52}" type="presOf" srcId="{BC6FAE41-AC86-4138-94C3-508F5A6CE866}" destId="{871F0D80-CD7C-46AA-ADB4-8681902EC004}" srcOrd="0" destOrd="0" presId="urn:microsoft.com/office/officeart/2008/layout/PictureStrips"/>
    <dgm:cxn modelId="{A056435C-2609-47AB-ACD6-714938345DB7}" srcId="{B02D9058-E6A1-4148-9AB4-02EE6A902821}" destId="{5B5960AD-6CC0-475A-B574-FF75C91E0D14}" srcOrd="6" destOrd="0" parTransId="{2A461F99-42E2-4FB0-96B0-228E9E0CC13F}" sibTransId="{AB4A9470-B860-4211-BCC8-CD74F4DC73E3}"/>
    <dgm:cxn modelId="{20A98B61-7CEE-48CF-9FC6-E76AEDB0ED6F}" srcId="{B02D9058-E6A1-4148-9AB4-02EE6A902821}" destId="{9617A3EC-9537-4628-8E93-57BD10EAC586}" srcOrd="3" destOrd="0" parTransId="{C47ACCFD-5D8E-48E3-9636-A59D5A470520}" sibTransId="{E62D1C5F-ED22-4A6A-82AF-BF2993B77FF2}"/>
    <dgm:cxn modelId="{FB304944-F036-4CE3-B812-49A13BA4018C}" type="presOf" srcId="{9617A3EC-9537-4628-8E93-57BD10EAC586}" destId="{BA014605-B208-427A-BDED-6E361B791691}" srcOrd="0" destOrd="0" presId="urn:microsoft.com/office/officeart/2008/layout/PictureStrips"/>
    <dgm:cxn modelId="{92BAAB6E-BB6E-45AF-A2F1-A7764D5E2973}" srcId="{B02D9058-E6A1-4148-9AB4-02EE6A902821}" destId="{6FD0BE55-5666-4CE3-A8AE-73E460DC16F1}" srcOrd="0" destOrd="0" parTransId="{0CA775B5-133E-438E-8D97-C47002BBB8F6}" sibTransId="{A814AA4E-E5A5-4F3F-AAC4-DDB9A6A25251}"/>
    <dgm:cxn modelId="{97DFC34F-E779-4CB4-9CF8-A5AB83A17FCE}" type="presOf" srcId="{8B7AE05A-4DF1-4AB4-BC45-E651092A67E4}" destId="{CD228DED-6908-4621-B5F5-3CB64751D984}" srcOrd="0" destOrd="0" presId="urn:microsoft.com/office/officeart/2008/layout/PictureStrips"/>
    <dgm:cxn modelId="{59BD7E9A-BFCF-483F-9596-AD2DB559099A}" type="presOf" srcId="{B02D9058-E6A1-4148-9AB4-02EE6A902821}" destId="{53318F5B-CD31-4D17-B7BE-878D2623B37E}" srcOrd="0" destOrd="0" presId="urn:microsoft.com/office/officeart/2008/layout/PictureStrips"/>
    <dgm:cxn modelId="{4FFD459C-C704-47B3-ACDA-6EC612946EC9}" type="presOf" srcId="{BF586D1D-100F-458F-BB4D-5D50B044FEC5}" destId="{A7825E83-936A-4455-9A74-B64C5B9F0025}" srcOrd="0" destOrd="0" presId="urn:microsoft.com/office/officeart/2008/layout/PictureStrips"/>
    <dgm:cxn modelId="{E414A8A0-7FE1-45CF-8A0D-DD31EE24CB7B}" srcId="{B02D9058-E6A1-4148-9AB4-02EE6A902821}" destId="{BF586D1D-100F-458F-BB4D-5D50B044FEC5}" srcOrd="2" destOrd="0" parTransId="{34576BA3-D311-456E-83C4-B8CED99DE282}" sibTransId="{0C8C6A15-4F5C-46BB-B604-15921D016D82}"/>
    <dgm:cxn modelId="{C5987AA7-D6B2-4B18-A9B4-C9E033539853}" type="presOf" srcId="{EF5D3887-4B88-4B3E-B789-A31928A2B1F2}" destId="{6061A393-DCA8-41DC-BD0E-A47636667DE5}" srcOrd="0" destOrd="0" presId="urn:microsoft.com/office/officeart/2008/layout/PictureStrips"/>
    <dgm:cxn modelId="{CF92D3C8-6B9F-478D-A06A-A502A228AA43}" type="presOf" srcId="{6FD0BE55-5666-4CE3-A8AE-73E460DC16F1}" destId="{6E3DBA4D-59D5-4FD7-894D-A8FDC2820085}" srcOrd="0" destOrd="0" presId="urn:microsoft.com/office/officeart/2008/layout/PictureStrips"/>
    <dgm:cxn modelId="{0BF3C6DF-4BBF-4F17-8B39-A19CD1488D9A}" type="presOf" srcId="{5B5960AD-6CC0-475A-B574-FF75C91E0D14}" destId="{F3994168-EB80-4D59-9C49-8872494C35AF}" srcOrd="0" destOrd="0" presId="urn:microsoft.com/office/officeart/2008/layout/PictureStrips"/>
    <dgm:cxn modelId="{5066DAE4-183F-4644-A49F-0EE6321913BA}" type="presOf" srcId="{96F506AE-C6D5-4BFB-8D03-8DEAC69237A2}" destId="{695685D3-F5D3-41B3-B084-D9D43881AEE9}" srcOrd="0" destOrd="0" presId="urn:microsoft.com/office/officeart/2008/layout/PictureStrips"/>
    <dgm:cxn modelId="{C2795FF4-7F2A-4A1F-86BC-F79E1003714E}" srcId="{B02D9058-E6A1-4148-9AB4-02EE6A902821}" destId="{EF5D3887-4B88-4B3E-B789-A31928A2B1F2}" srcOrd="4" destOrd="0" parTransId="{6B4C9B07-867B-437F-9D19-E6F281980DC5}" sibTransId="{5E3FBAF6-0F23-4969-A746-E039C69F50D8}"/>
    <dgm:cxn modelId="{087B5428-61C0-424F-A9FC-E0F43CB508F7}" type="presParOf" srcId="{53318F5B-CD31-4D17-B7BE-878D2623B37E}" destId="{9522040B-C0A9-4C6B-B258-013995EFDD19}" srcOrd="0" destOrd="0" presId="urn:microsoft.com/office/officeart/2008/layout/PictureStrips"/>
    <dgm:cxn modelId="{FD94D483-553F-41F8-B3BB-FC00F9C671FF}" type="presParOf" srcId="{9522040B-C0A9-4C6B-B258-013995EFDD19}" destId="{6E3DBA4D-59D5-4FD7-894D-A8FDC2820085}" srcOrd="0" destOrd="0" presId="urn:microsoft.com/office/officeart/2008/layout/PictureStrips"/>
    <dgm:cxn modelId="{8E428EB9-A498-4971-982F-CAF2C6C199BA}" type="presParOf" srcId="{9522040B-C0A9-4C6B-B258-013995EFDD19}" destId="{0C093AF0-DACD-45A9-9E17-5110B8DC4233}" srcOrd="1" destOrd="0" presId="urn:microsoft.com/office/officeart/2008/layout/PictureStrips"/>
    <dgm:cxn modelId="{F387598C-6528-400B-A9E8-283285608F2C}" type="presParOf" srcId="{53318F5B-CD31-4D17-B7BE-878D2623B37E}" destId="{22BB65E6-139C-4CC4-8EC9-7B2C52DDCE1B}" srcOrd="1" destOrd="0" presId="urn:microsoft.com/office/officeart/2008/layout/PictureStrips"/>
    <dgm:cxn modelId="{43B7E251-FA68-4071-8CD3-5BB83F781D67}" type="presParOf" srcId="{53318F5B-CD31-4D17-B7BE-878D2623B37E}" destId="{6AE27DBA-6BDC-4C2C-8BCC-2D4B9E63D1B3}" srcOrd="2" destOrd="0" presId="urn:microsoft.com/office/officeart/2008/layout/PictureStrips"/>
    <dgm:cxn modelId="{C6720376-06E4-4A47-8784-5691DA39C28B}" type="presParOf" srcId="{6AE27DBA-6BDC-4C2C-8BCC-2D4B9E63D1B3}" destId="{871F0D80-CD7C-46AA-ADB4-8681902EC004}" srcOrd="0" destOrd="0" presId="urn:microsoft.com/office/officeart/2008/layout/PictureStrips"/>
    <dgm:cxn modelId="{36BF42BB-375E-4C14-8BC8-15F8A0779168}" type="presParOf" srcId="{6AE27DBA-6BDC-4C2C-8BCC-2D4B9E63D1B3}" destId="{57A920D7-3758-4DB4-B51E-8321DC12EA06}" srcOrd="1" destOrd="0" presId="urn:microsoft.com/office/officeart/2008/layout/PictureStrips"/>
    <dgm:cxn modelId="{BBDCFFEB-63CB-42BD-8F6C-C6C8BEA3F190}" type="presParOf" srcId="{53318F5B-CD31-4D17-B7BE-878D2623B37E}" destId="{8C33AF4C-DBC9-4915-B207-CBCB1E213052}" srcOrd="3" destOrd="0" presId="urn:microsoft.com/office/officeart/2008/layout/PictureStrips"/>
    <dgm:cxn modelId="{BA5AACFD-30FA-4BC0-97C9-C45037165BB8}" type="presParOf" srcId="{53318F5B-CD31-4D17-B7BE-878D2623B37E}" destId="{337CD7DA-7380-4C00-B8A3-2750F15B7B20}" srcOrd="4" destOrd="0" presId="urn:microsoft.com/office/officeart/2008/layout/PictureStrips"/>
    <dgm:cxn modelId="{7890FD30-208C-4B95-967F-107A958C0434}" type="presParOf" srcId="{337CD7DA-7380-4C00-B8A3-2750F15B7B20}" destId="{A7825E83-936A-4455-9A74-B64C5B9F0025}" srcOrd="0" destOrd="0" presId="urn:microsoft.com/office/officeart/2008/layout/PictureStrips"/>
    <dgm:cxn modelId="{3054395A-BAF2-4977-8CC4-21BFA00B16A2}" type="presParOf" srcId="{337CD7DA-7380-4C00-B8A3-2750F15B7B20}" destId="{683F91D9-298A-428B-87C2-15E5E81C22AB}" srcOrd="1" destOrd="0" presId="urn:microsoft.com/office/officeart/2008/layout/PictureStrips"/>
    <dgm:cxn modelId="{29BD9DBD-9316-436C-BA4B-E9C2C4FAD4DD}" type="presParOf" srcId="{53318F5B-CD31-4D17-B7BE-878D2623B37E}" destId="{1D8FA5F2-D8B6-4D5D-8174-7989D901A685}" srcOrd="5" destOrd="0" presId="urn:microsoft.com/office/officeart/2008/layout/PictureStrips"/>
    <dgm:cxn modelId="{942F23A7-0595-4A5E-920E-19CAEBBE0384}" type="presParOf" srcId="{53318F5B-CD31-4D17-B7BE-878D2623B37E}" destId="{9B3C47D5-CE71-442B-A964-D9937331E808}" srcOrd="6" destOrd="0" presId="urn:microsoft.com/office/officeart/2008/layout/PictureStrips"/>
    <dgm:cxn modelId="{AC25A78F-0F8E-4FDC-9933-36F9C04D9F75}" type="presParOf" srcId="{9B3C47D5-CE71-442B-A964-D9937331E808}" destId="{BA014605-B208-427A-BDED-6E361B791691}" srcOrd="0" destOrd="0" presId="urn:microsoft.com/office/officeart/2008/layout/PictureStrips"/>
    <dgm:cxn modelId="{7CC910BB-A1EF-4B86-8F8E-F4333C628453}" type="presParOf" srcId="{9B3C47D5-CE71-442B-A964-D9937331E808}" destId="{27D5726D-22C5-4F3F-8F84-E1FEDE1D4311}" srcOrd="1" destOrd="0" presId="urn:microsoft.com/office/officeart/2008/layout/PictureStrips"/>
    <dgm:cxn modelId="{2E675488-6645-4B69-836A-15BF17F59DEE}" type="presParOf" srcId="{53318F5B-CD31-4D17-B7BE-878D2623B37E}" destId="{487FADFC-030E-4216-9D8C-7A4827F80714}" srcOrd="7" destOrd="0" presId="urn:microsoft.com/office/officeart/2008/layout/PictureStrips"/>
    <dgm:cxn modelId="{02D7CB82-C026-495C-817A-AFF0DDF32A24}" type="presParOf" srcId="{53318F5B-CD31-4D17-B7BE-878D2623B37E}" destId="{4BADA434-25F7-43A7-90D9-24AC522D9016}" srcOrd="8" destOrd="0" presId="urn:microsoft.com/office/officeart/2008/layout/PictureStrips"/>
    <dgm:cxn modelId="{C3C00D70-68DB-4399-A74F-68C3097468A9}" type="presParOf" srcId="{4BADA434-25F7-43A7-90D9-24AC522D9016}" destId="{6061A393-DCA8-41DC-BD0E-A47636667DE5}" srcOrd="0" destOrd="0" presId="urn:microsoft.com/office/officeart/2008/layout/PictureStrips"/>
    <dgm:cxn modelId="{25E1D741-716F-42E1-90AC-475545323C28}" type="presParOf" srcId="{4BADA434-25F7-43A7-90D9-24AC522D9016}" destId="{DDF7276B-9837-4DC2-B6E5-7B5C0570E42D}" srcOrd="1" destOrd="0" presId="urn:microsoft.com/office/officeart/2008/layout/PictureStrips"/>
    <dgm:cxn modelId="{A94F25A9-3060-47F6-A79E-64F2E8B4D092}" type="presParOf" srcId="{53318F5B-CD31-4D17-B7BE-878D2623B37E}" destId="{B7196B0A-D68B-422E-91FF-193900F8EDFF}" srcOrd="9" destOrd="0" presId="urn:microsoft.com/office/officeart/2008/layout/PictureStrips"/>
    <dgm:cxn modelId="{6BA25BB6-CB23-44C1-BFC2-E79480C0DD35}" type="presParOf" srcId="{53318F5B-CD31-4D17-B7BE-878D2623B37E}" destId="{7B52B914-346A-4062-BDC8-83E093E6AFB5}" srcOrd="10" destOrd="0" presId="urn:microsoft.com/office/officeart/2008/layout/PictureStrips"/>
    <dgm:cxn modelId="{9A214481-3F85-4C78-B7AA-CE5326D02292}" type="presParOf" srcId="{7B52B914-346A-4062-BDC8-83E093E6AFB5}" destId="{CD228DED-6908-4621-B5F5-3CB64751D984}" srcOrd="0" destOrd="0" presId="urn:microsoft.com/office/officeart/2008/layout/PictureStrips"/>
    <dgm:cxn modelId="{C60686D7-9051-4F55-8D14-DC58B644FF71}" type="presParOf" srcId="{7B52B914-346A-4062-BDC8-83E093E6AFB5}" destId="{49CDFDE0-AB40-4167-951C-44AAA3DC6902}" srcOrd="1" destOrd="0" presId="urn:microsoft.com/office/officeart/2008/layout/PictureStrips"/>
    <dgm:cxn modelId="{0DAE6DF0-F055-40FB-B7F4-522EE4A43F14}" type="presParOf" srcId="{53318F5B-CD31-4D17-B7BE-878D2623B37E}" destId="{5A5A2A03-91F4-46DD-A0F4-6E39C4DDB9D9}" srcOrd="11" destOrd="0" presId="urn:microsoft.com/office/officeart/2008/layout/PictureStrips"/>
    <dgm:cxn modelId="{63E681E0-D01D-477D-B813-6ED66D78E4EE}" type="presParOf" srcId="{53318F5B-CD31-4D17-B7BE-878D2623B37E}" destId="{08B24868-2B02-44FA-A28C-8C7A0E1E3203}" srcOrd="12" destOrd="0" presId="urn:microsoft.com/office/officeart/2008/layout/PictureStrips"/>
    <dgm:cxn modelId="{A7041DFA-1213-41D5-A6C6-FB2EB86DEA6F}" type="presParOf" srcId="{08B24868-2B02-44FA-A28C-8C7A0E1E3203}" destId="{F3994168-EB80-4D59-9C49-8872494C35AF}" srcOrd="0" destOrd="0" presId="urn:microsoft.com/office/officeart/2008/layout/PictureStrips"/>
    <dgm:cxn modelId="{A4C89B95-A2D5-427E-A562-643FBC92A67C}" type="presParOf" srcId="{08B24868-2B02-44FA-A28C-8C7A0E1E3203}" destId="{0ED34404-B18B-40CA-A7E8-AF1E9B5A309A}" srcOrd="1" destOrd="0" presId="urn:microsoft.com/office/officeart/2008/layout/PictureStrips"/>
    <dgm:cxn modelId="{E36E7219-3872-43AA-A68B-FFEE1ACBCD25}" type="presParOf" srcId="{53318F5B-CD31-4D17-B7BE-878D2623B37E}" destId="{5F145AC7-4A83-4D67-B7F5-C33FEEF199CD}" srcOrd="13" destOrd="0" presId="urn:microsoft.com/office/officeart/2008/layout/PictureStrips"/>
    <dgm:cxn modelId="{B3F56C0A-15A5-47C9-8E2F-8682A93E5AE6}" type="presParOf" srcId="{53318F5B-CD31-4D17-B7BE-878D2623B37E}" destId="{1F9E44DB-A6CD-4224-B695-49F2B992C1FC}" srcOrd="14" destOrd="0" presId="urn:microsoft.com/office/officeart/2008/layout/PictureStrips"/>
    <dgm:cxn modelId="{0A3BF192-0899-40FE-9785-5164F19F1A26}" type="presParOf" srcId="{1F9E44DB-A6CD-4224-B695-49F2B992C1FC}" destId="{695685D3-F5D3-41B3-B084-D9D43881AEE9}" srcOrd="0" destOrd="0" presId="urn:microsoft.com/office/officeart/2008/layout/PictureStrips"/>
    <dgm:cxn modelId="{3EE4CFD9-8373-486E-BA2D-A39FF3AD354C}" type="presParOf" srcId="{1F9E44DB-A6CD-4224-B695-49F2B992C1FC}" destId="{22F889E1-1282-491E-B0F5-50CC58A8D6EE}"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1165CFA-36F9-40C1-A8E5-BA66034C6DFB}" type="doc">
      <dgm:prSet loTypeId="urn:microsoft.com/office/officeart/2005/8/layout/matrix1" loCatId="matrix" qsTypeId="urn:microsoft.com/office/officeart/2005/8/quickstyle/simple5" qsCatId="simple" csTypeId="urn:microsoft.com/office/officeart/2005/8/colors/accent1_2" csCatId="accent1" phldr="1"/>
      <dgm:spPr/>
      <dgm:t>
        <a:bodyPr/>
        <a:lstStyle/>
        <a:p>
          <a:endParaRPr lang="en-US"/>
        </a:p>
      </dgm:t>
    </dgm:pt>
    <dgm:pt modelId="{BAED606C-ADF9-4736-815C-3F55D4E9D7FB}">
      <dgm:prSet/>
      <dgm:spPr>
        <a:solidFill>
          <a:schemeClr val="accent2"/>
        </a:solidFill>
      </dgm:spPr>
      <dgm:t>
        <a:bodyPr/>
        <a:lstStyle/>
        <a:p>
          <a:r>
            <a:rPr lang="en-US" dirty="0"/>
            <a:t>APAAR presents significant financial, readiness, and audit risk</a:t>
          </a:r>
        </a:p>
      </dgm:t>
    </dgm:pt>
    <dgm:pt modelId="{D49A8F9C-B53E-4F6F-8157-30BA65CF4FBA}" type="parTrans" cxnId="{18B2BDB0-75E9-4516-94A1-DB57BC8917CF}">
      <dgm:prSet/>
      <dgm:spPr/>
      <dgm:t>
        <a:bodyPr/>
        <a:lstStyle/>
        <a:p>
          <a:endParaRPr lang="en-US"/>
        </a:p>
      </dgm:t>
    </dgm:pt>
    <dgm:pt modelId="{997AF096-CB4D-49AD-9778-868F6DF4B755}" type="sibTrans" cxnId="{18B2BDB0-75E9-4516-94A1-DB57BC8917CF}">
      <dgm:prSet/>
      <dgm:spPr/>
      <dgm:t>
        <a:bodyPr/>
        <a:lstStyle/>
        <a:p>
          <a:endParaRPr lang="en-US"/>
        </a:p>
      </dgm:t>
    </dgm:pt>
    <dgm:pt modelId="{36963F80-A5BD-4B59-AD7B-8066B03CDFD9}">
      <dgm:prSet/>
      <dgm:spPr/>
      <dgm:t>
        <a:bodyPr/>
        <a:lstStyle/>
        <a:p>
          <a:r>
            <a:rPr lang="en-US" dirty="0"/>
            <a:t>The vast majority of current APAAR is backlog that we need your assistance reconciling</a:t>
          </a:r>
        </a:p>
      </dgm:t>
    </dgm:pt>
    <dgm:pt modelId="{C476D4B0-6E4E-4CBD-B999-9105AB76A75D}" type="parTrans" cxnId="{CEB9F854-3A14-41C6-B3B7-14340592756F}">
      <dgm:prSet/>
      <dgm:spPr/>
      <dgm:t>
        <a:bodyPr/>
        <a:lstStyle/>
        <a:p>
          <a:endParaRPr lang="en-US"/>
        </a:p>
      </dgm:t>
    </dgm:pt>
    <dgm:pt modelId="{62B383B7-B857-4ABF-93E7-E178F5C09A8B}" type="sibTrans" cxnId="{CEB9F854-3A14-41C6-B3B7-14340592756F}">
      <dgm:prSet/>
      <dgm:spPr/>
      <dgm:t>
        <a:bodyPr/>
        <a:lstStyle/>
        <a:p>
          <a:endParaRPr lang="en-US"/>
        </a:p>
      </dgm:t>
    </dgm:pt>
    <dgm:pt modelId="{87E0FFD0-CFE5-49C2-ABC2-02157C5D188E}">
      <dgm:prSet/>
      <dgm:spPr/>
      <dgm:t>
        <a:bodyPr/>
        <a:lstStyle/>
        <a:p>
          <a:r>
            <a:rPr lang="en-US" dirty="0"/>
            <a:t>Effective communication with NAVSUP Item Managers, APAAR team, and CAV-RP analysts is essential to resolve issues before they escalate.</a:t>
          </a:r>
        </a:p>
      </dgm:t>
    </dgm:pt>
    <dgm:pt modelId="{FB5AE793-9810-44D5-9E2D-3FF5F106F87E}" type="parTrans" cxnId="{D9C0565A-40D0-474E-AF07-4B78D99CE902}">
      <dgm:prSet/>
      <dgm:spPr/>
      <dgm:t>
        <a:bodyPr/>
        <a:lstStyle/>
        <a:p>
          <a:endParaRPr lang="en-US"/>
        </a:p>
      </dgm:t>
    </dgm:pt>
    <dgm:pt modelId="{46919C10-3B33-4D15-89DD-C98FDA0EF37B}" type="sibTrans" cxnId="{D9C0565A-40D0-474E-AF07-4B78D99CE902}">
      <dgm:prSet/>
      <dgm:spPr/>
      <dgm:t>
        <a:bodyPr/>
        <a:lstStyle/>
        <a:p>
          <a:endParaRPr lang="en-US"/>
        </a:p>
      </dgm:t>
    </dgm:pt>
    <dgm:pt modelId="{6C7C1EB4-1C0F-483E-97AD-E25B90144295}">
      <dgm:prSet/>
      <dgm:spPr/>
      <dgm:t>
        <a:bodyPr/>
        <a:lstStyle/>
        <a:p>
          <a:r>
            <a:rPr lang="en-US" dirty="0"/>
            <a:t>Timely and accurate CAV-RP reporting is critical for effective APAAR management. Process transactions for J, H, and A condition assets according to policy to mitigate risks.</a:t>
          </a:r>
        </a:p>
      </dgm:t>
    </dgm:pt>
    <dgm:pt modelId="{FC54D40D-9045-40DE-BED2-6075A4D61BA3}" type="parTrans" cxnId="{F860298A-EBAD-4509-B5A1-0B16122D3B8F}">
      <dgm:prSet/>
      <dgm:spPr/>
      <dgm:t>
        <a:bodyPr/>
        <a:lstStyle/>
        <a:p>
          <a:endParaRPr lang="en-US"/>
        </a:p>
      </dgm:t>
    </dgm:pt>
    <dgm:pt modelId="{5484C7B2-642F-4634-93D7-28610DDA2E75}" type="sibTrans" cxnId="{F860298A-EBAD-4509-B5A1-0B16122D3B8F}">
      <dgm:prSet/>
      <dgm:spPr/>
      <dgm:t>
        <a:bodyPr/>
        <a:lstStyle/>
        <a:p>
          <a:endParaRPr lang="en-US"/>
        </a:p>
      </dgm:t>
    </dgm:pt>
    <dgm:pt modelId="{1591EB67-9150-4E72-AB32-3BE1F55AEFB2}">
      <dgm:prSet/>
      <dgm:spPr/>
      <dgm:t>
        <a:bodyPr/>
        <a:lstStyle/>
        <a:p>
          <a:r>
            <a:rPr lang="en-US" dirty="0"/>
            <a:t>Stock Positioning Policy formalizes stock positioning rules (30‑day limits, Contractual coverage, and condition code discipline). Following these rules directly reduces APAAR and audit risk</a:t>
          </a:r>
        </a:p>
      </dgm:t>
    </dgm:pt>
    <dgm:pt modelId="{2C5ED97D-AD3C-4EDF-AB9F-44C94E7BA979}" type="parTrans" cxnId="{EAD7C7C4-AA3B-4C6E-8132-02C38733141B}">
      <dgm:prSet/>
      <dgm:spPr/>
      <dgm:t>
        <a:bodyPr/>
        <a:lstStyle/>
        <a:p>
          <a:endParaRPr lang="en-US"/>
        </a:p>
      </dgm:t>
    </dgm:pt>
    <dgm:pt modelId="{F3111A47-863A-45AE-AA3C-85DC2A346EC2}" type="sibTrans" cxnId="{EAD7C7C4-AA3B-4C6E-8132-02C38733141B}">
      <dgm:prSet/>
      <dgm:spPr/>
      <dgm:t>
        <a:bodyPr/>
        <a:lstStyle/>
        <a:p>
          <a:endParaRPr lang="en-US"/>
        </a:p>
      </dgm:t>
    </dgm:pt>
    <dgm:pt modelId="{0D20DDA7-332A-4005-8D68-BAA9889499BD}" type="pres">
      <dgm:prSet presAssocID="{61165CFA-36F9-40C1-A8E5-BA66034C6DFB}" presName="diagram" presStyleCnt="0">
        <dgm:presLayoutVars>
          <dgm:chMax val="1"/>
          <dgm:dir/>
          <dgm:animLvl val="ctr"/>
          <dgm:resizeHandles val="exact"/>
        </dgm:presLayoutVars>
      </dgm:prSet>
      <dgm:spPr/>
    </dgm:pt>
    <dgm:pt modelId="{C055E38F-C1DE-405A-93A1-875FB38D2535}" type="pres">
      <dgm:prSet presAssocID="{61165CFA-36F9-40C1-A8E5-BA66034C6DFB}" presName="matrix" presStyleCnt="0"/>
      <dgm:spPr/>
    </dgm:pt>
    <dgm:pt modelId="{9D97ABF9-D49F-4AB5-A673-0B126C31A116}" type="pres">
      <dgm:prSet presAssocID="{61165CFA-36F9-40C1-A8E5-BA66034C6DFB}" presName="tile1" presStyleLbl="node1" presStyleIdx="0" presStyleCnt="4"/>
      <dgm:spPr/>
    </dgm:pt>
    <dgm:pt modelId="{00713D59-93BD-4783-BC0A-6B3D723D0F18}" type="pres">
      <dgm:prSet presAssocID="{61165CFA-36F9-40C1-A8E5-BA66034C6DFB}" presName="tile1text" presStyleLbl="node1" presStyleIdx="0" presStyleCnt="4">
        <dgm:presLayoutVars>
          <dgm:chMax val="0"/>
          <dgm:chPref val="0"/>
          <dgm:bulletEnabled val="1"/>
        </dgm:presLayoutVars>
      </dgm:prSet>
      <dgm:spPr/>
    </dgm:pt>
    <dgm:pt modelId="{21AE8BEA-8422-47C2-9FB8-9F752822AAE8}" type="pres">
      <dgm:prSet presAssocID="{61165CFA-36F9-40C1-A8E5-BA66034C6DFB}" presName="tile2" presStyleLbl="node1" presStyleIdx="1" presStyleCnt="4"/>
      <dgm:spPr/>
    </dgm:pt>
    <dgm:pt modelId="{327917B4-2A1A-40A7-91E5-6D32926CF390}" type="pres">
      <dgm:prSet presAssocID="{61165CFA-36F9-40C1-A8E5-BA66034C6DFB}" presName="tile2text" presStyleLbl="node1" presStyleIdx="1" presStyleCnt="4">
        <dgm:presLayoutVars>
          <dgm:chMax val="0"/>
          <dgm:chPref val="0"/>
          <dgm:bulletEnabled val="1"/>
        </dgm:presLayoutVars>
      </dgm:prSet>
      <dgm:spPr/>
    </dgm:pt>
    <dgm:pt modelId="{1B0C8748-F2B7-4C31-9403-66A2B50E29BA}" type="pres">
      <dgm:prSet presAssocID="{61165CFA-36F9-40C1-A8E5-BA66034C6DFB}" presName="tile3" presStyleLbl="node1" presStyleIdx="2" presStyleCnt="4"/>
      <dgm:spPr/>
    </dgm:pt>
    <dgm:pt modelId="{DC0BA356-9107-46B8-914D-1D00D00FF588}" type="pres">
      <dgm:prSet presAssocID="{61165CFA-36F9-40C1-A8E5-BA66034C6DFB}" presName="tile3text" presStyleLbl="node1" presStyleIdx="2" presStyleCnt="4">
        <dgm:presLayoutVars>
          <dgm:chMax val="0"/>
          <dgm:chPref val="0"/>
          <dgm:bulletEnabled val="1"/>
        </dgm:presLayoutVars>
      </dgm:prSet>
      <dgm:spPr/>
    </dgm:pt>
    <dgm:pt modelId="{44E27A9A-CD8C-4D0A-BE2A-A44494492B15}" type="pres">
      <dgm:prSet presAssocID="{61165CFA-36F9-40C1-A8E5-BA66034C6DFB}" presName="tile4" presStyleLbl="node1" presStyleIdx="3" presStyleCnt="4"/>
      <dgm:spPr/>
    </dgm:pt>
    <dgm:pt modelId="{CB7A8936-AABD-43F7-8191-50D35788552C}" type="pres">
      <dgm:prSet presAssocID="{61165CFA-36F9-40C1-A8E5-BA66034C6DFB}" presName="tile4text" presStyleLbl="node1" presStyleIdx="3" presStyleCnt="4">
        <dgm:presLayoutVars>
          <dgm:chMax val="0"/>
          <dgm:chPref val="0"/>
          <dgm:bulletEnabled val="1"/>
        </dgm:presLayoutVars>
      </dgm:prSet>
      <dgm:spPr/>
    </dgm:pt>
    <dgm:pt modelId="{61DB1402-A0FD-4670-904E-93AF567ED7D5}" type="pres">
      <dgm:prSet presAssocID="{61165CFA-36F9-40C1-A8E5-BA66034C6DFB}" presName="centerTile" presStyleLbl="fgShp" presStyleIdx="0" presStyleCnt="1" custScaleX="111111">
        <dgm:presLayoutVars>
          <dgm:chMax val="0"/>
          <dgm:chPref val="0"/>
        </dgm:presLayoutVars>
      </dgm:prSet>
      <dgm:spPr/>
    </dgm:pt>
  </dgm:ptLst>
  <dgm:cxnLst>
    <dgm:cxn modelId="{841E8B1C-4FD4-40BB-871D-C279BED4571D}" type="presOf" srcId="{87E0FFD0-CFE5-49C2-ABC2-02157C5D188E}" destId="{1B0C8748-F2B7-4C31-9403-66A2B50E29BA}" srcOrd="0" destOrd="0" presId="urn:microsoft.com/office/officeart/2005/8/layout/matrix1"/>
    <dgm:cxn modelId="{DD5B6733-C3EE-41CE-A3AD-8CBE92D0233E}" type="presOf" srcId="{6C7C1EB4-1C0F-483E-97AD-E25B90144295}" destId="{CB7A8936-AABD-43F7-8191-50D35788552C}" srcOrd="1" destOrd="0" presId="urn:microsoft.com/office/officeart/2005/8/layout/matrix1"/>
    <dgm:cxn modelId="{3486F437-FF2C-4746-8A35-4D3229868CA9}" type="presOf" srcId="{1591EB67-9150-4E72-AB32-3BE1F55AEFB2}" destId="{00713D59-93BD-4783-BC0A-6B3D723D0F18}" srcOrd="1" destOrd="0" presId="urn:microsoft.com/office/officeart/2005/8/layout/matrix1"/>
    <dgm:cxn modelId="{9B2B373F-36B8-4691-8069-17AC37932F43}" type="presOf" srcId="{87E0FFD0-CFE5-49C2-ABC2-02157C5D188E}" destId="{DC0BA356-9107-46B8-914D-1D00D00FF588}" srcOrd="1" destOrd="0" presId="urn:microsoft.com/office/officeart/2005/8/layout/matrix1"/>
    <dgm:cxn modelId="{8D6ADB47-293F-405A-9C75-932A724B115F}" type="presOf" srcId="{36963F80-A5BD-4B59-AD7B-8066B03CDFD9}" destId="{21AE8BEA-8422-47C2-9FB8-9F752822AAE8}" srcOrd="0" destOrd="0" presId="urn:microsoft.com/office/officeart/2005/8/layout/matrix1"/>
    <dgm:cxn modelId="{8A08976F-C0C7-4CA7-9728-FB1110237A30}" type="presOf" srcId="{BAED606C-ADF9-4736-815C-3F55D4E9D7FB}" destId="{61DB1402-A0FD-4670-904E-93AF567ED7D5}" srcOrd="0" destOrd="0" presId="urn:microsoft.com/office/officeart/2005/8/layout/matrix1"/>
    <dgm:cxn modelId="{CEB9F854-3A14-41C6-B3B7-14340592756F}" srcId="{BAED606C-ADF9-4736-815C-3F55D4E9D7FB}" destId="{36963F80-A5BD-4B59-AD7B-8066B03CDFD9}" srcOrd="1" destOrd="0" parTransId="{C476D4B0-6E4E-4CBD-B999-9105AB76A75D}" sibTransId="{62B383B7-B857-4ABF-93E7-E178F5C09A8B}"/>
    <dgm:cxn modelId="{D9C0565A-40D0-474E-AF07-4B78D99CE902}" srcId="{BAED606C-ADF9-4736-815C-3F55D4E9D7FB}" destId="{87E0FFD0-CFE5-49C2-ABC2-02157C5D188E}" srcOrd="2" destOrd="0" parTransId="{FB5AE793-9810-44D5-9E2D-3FF5F106F87E}" sibTransId="{46919C10-3B33-4D15-89DD-C98FDA0EF37B}"/>
    <dgm:cxn modelId="{F860298A-EBAD-4509-B5A1-0B16122D3B8F}" srcId="{BAED606C-ADF9-4736-815C-3F55D4E9D7FB}" destId="{6C7C1EB4-1C0F-483E-97AD-E25B90144295}" srcOrd="3" destOrd="0" parTransId="{FC54D40D-9045-40DE-BED2-6075A4D61BA3}" sibTransId="{5484C7B2-642F-4634-93D7-28610DDA2E75}"/>
    <dgm:cxn modelId="{9A38CEA8-C157-4148-86CD-3A3FF1D48E49}" type="presOf" srcId="{61165CFA-36F9-40C1-A8E5-BA66034C6DFB}" destId="{0D20DDA7-332A-4005-8D68-BAA9889499BD}" srcOrd="0" destOrd="0" presId="urn:microsoft.com/office/officeart/2005/8/layout/matrix1"/>
    <dgm:cxn modelId="{18B2BDB0-75E9-4516-94A1-DB57BC8917CF}" srcId="{61165CFA-36F9-40C1-A8E5-BA66034C6DFB}" destId="{BAED606C-ADF9-4736-815C-3F55D4E9D7FB}" srcOrd="0" destOrd="0" parTransId="{D49A8F9C-B53E-4F6F-8157-30BA65CF4FBA}" sibTransId="{997AF096-CB4D-49AD-9778-868F6DF4B755}"/>
    <dgm:cxn modelId="{0740FEB0-A26D-4BF0-8E5F-CEA1D057BE51}" type="presOf" srcId="{6C7C1EB4-1C0F-483E-97AD-E25B90144295}" destId="{44E27A9A-CD8C-4D0A-BE2A-A44494492B15}" srcOrd="0" destOrd="0" presId="urn:microsoft.com/office/officeart/2005/8/layout/matrix1"/>
    <dgm:cxn modelId="{2275B6B1-911F-4AE3-A7B0-F372F4FEF362}" type="presOf" srcId="{1591EB67-9150-4E72-AB32-3BE1F55AEFB2}" destId="{9D97ABF9-D49F-4AB5-A673-0B126C31A116}" srcOrd="0" destOrd="0" presId="urn:microsoft.com/office/officeart/2005/8/layout/matrix1"/>
    <dgm:cxn modelId="{EAD7C7C4-AA3B-4C6E-8132-02C38733141B}" srcId="{BAED606C-ADF9-4736-815C-3F55D4E9D7FB}" destId="{1591EB67-9150-4E72-AB32-3BE1F55AEFB2}" srcOrd="0" destOrd="0" parTransId="{2C5ED97D-AD3C-4EDF-AB9F-44C94E7BA979}" sibTransId="{F3111A47-863A-45AE-AA3C-85DC2A346EC2}"/>
    <dgm:cxn modelId="{D36778F9-ED34-4A6C-A45B-B36FF8D51DCF}" type="presOf" srcId="{36963F80-A5BD-4B59-AD7B-8066B03CDFD9}" destId="{327917B4-2A1A-40A7-91E5-6D32926CF390}" srcOrd="1" destOrd="0" presId="urn:microsoft.com/office/officeart/2005/8/layout/matrix1"/>
    <dgm:cxn modelId="{5DC1276A-FEDF-48A9-8634-FE4202792B0D}" type="presParOf" srcId="{0D20DDA7-332A-4005-8D68-BAA9889499BD}" destId="{C055E38F-C1DE-405A-93A1-875FB38D2535}" srcOrd="0" destOrd="0" presId="urn:microsoft.com/office/officeart/2005/8/layout/matrix1"/>
    <dgm:cxn modelId="{CAD1D8A8-DBC1-4F2A-8796-AE4F9C7A8D1B}" type="presParOf" srcId="{C055E38F-C1DE-405A-93A1-875FB38D2535}" destId="{9D97ABF9-D49F-4AB5-A673-0B126C31A116}" srcOrd="0" destOrd="0" presId="urn:microsoft.com/office/officeart/2005/8/layout/matrix1"/>
    <dgm:cxn modelId="{8C4DD1F3-32C4-4800-A64E-06D8D9389CA9}" type="presParOf" srcId="{C055E38F-C1DE-405A-93A1-875FB38D2535}" destId="{00713D59-93BD-4783-BC0A-6B3D723D0F18}" srcOrd="1" destOrd="0" presId="urn:microsoft.com/office/officeart/2005/8/layout/matrix1"/>
    <dgm:cxn modelId="{DAD28CF0-01FE-4834-B425-2B6CDEEEF9AD}" type="presParOf" srcId="{C055E38F-C1DE-405A-93A1-875FB38D2535}" destId="{21AE8BEA-8422-47C2-9FB8-9F752822AAE8}" srcOrd="2" destOrd="0" presId="urn:microsoft.com/office/officeart/2005/8/layout/matrix1"/>
    <dgm:cxn modelId="{60D8CA5B-AA91-490E-AF5F-E54030770D3C}" type="presParOf" srcId="{C055E38F-C1DE-405A-93A1-875FB38D2535}" destId="{327917B4-2A1A-40A7-91E5-6D32926CF390}" srcOrd="3" destOrd="0" presId="urn:microsoft.com/office/officeart/2005/8/layout/matrix1"/>
    <dgm:cxn modelId="{002F240D-624B-45CE-A033-E2CA8D98EA47}" type="presParOf" srcId="{C055E38F-C1DE-405A-93A1-875FB38D2535}" destId="{1B0C8748-F2B7-4C31-9403-66A2B50E29BA}" srcOrd="4" destOrd="0" presId="urn:microsoft.com/office/officeart/2005/8/layout/matrix1"/>
    <dgm:cxn modelId="{70B122A0-D29C-4D75-987D-E2DDE7D476F6}" type="presParOf" srcId="{C055E38F-C1DE-405A-93A1-875FB38D2535}" destId="{DC0BA356-9107-46B8-914D-1D00D00FF588}" srcOrd="5" destOrd="0" presId="urn:microsoft.com/office/officeart/2005/8/layout/matrix1"/>
    <dgm:cxn modelId="{98FE88F4-18B2-4E56-9CF7-98401FF1B6F8}" type="presParOf" srcId="{C055E38F-C1DE-405A-93A1-875FB38D2535}" destId="{44E27A9A-CD8C-4D0A-BE2A-A44494492B15}" srcOrd="6" destOrd="0" presId="urn:microsoft.com/office/officeart/2005/8/layout/matrix1"/>
    <dgm:cxn modelId="{C754CB5D-CEE6-407A-94D5-E8D7113DBCAF}" type="presParOf" srcId="{C055E38F-C1DE-405A-93A1-875FB38D2535}" destId="{CB7A8936-AABD-43F7-8191-50D35788552C}" srcOrd="7" destOrd="0" presId="urn:microsoft.com/office/officeart/2005/8/layout/matrix1"/>
    <dgm:cxn modelId="{4D4C0AEB-C545-49BD-83BB-F5AB98FE4786}" type="presParOf" srcId="{0D20DDA7-332A-4005-8D68-BAA9889499BD}" destId="{61DB1402-A0FD-4670-904E-93AF567ED7D5}"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080889-C85F-40A4-BE67-61A198EFFBC3}">
      <dsp:nvSpPr>
        <dsp:cNvPr id="0" name=""/>
        <dsp:cNvSpPr/>
      </dsp:nvSpPr>
      <dsp:spPr>
        <a:xfrm>
          <a:off x="929977" y="1573371"/>
          <a:ext cx="1858429" cy="0"/>
        </a:xfrm>
        <a:prstGeom prst="line">
          <a:avLst/>
        </a:prstGeom>
        <a:noFill/>
        <a:ln w="1905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55EB369-69FE-4F21-BC96-34B80DEE7E1C}">
      <dsp:nvSpPr>
        <dsp:cNvPr id="0" name=""/>
        <dsp:cNvSpPr/>
      </dsp:nvSpPr>
      <dsp:spPr>
        <a:xfrm>
          <a:off x="929977" y="925512"/>
          <a:ext cx="1591881" cy="0"/>
        </a:xfrm>
        <a:prstGeom prst="line">
          <a:avLst/>
        </a:prstGeom>
        <a:noFill/>
        <a:ln w="1905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83598EA-C80C-49AC-BA04-527198D7BF35}">
      <dsp:nvSpPr>
        <dsp:cNvPr id="0" name=""/>
        <dsp:cNvSpPr/>
      </dsp:nvSpPr>
      <dsp:spPr>
        <a:xfrm>
          <a:off x="929977" y="277653"/>
          <a:ext cx="1858429" cy="0"/>
        </a:xfrm>
        <a:prstGeom prst="line">
          <a:avLst/>
        </a:prstGeom>
        <a:noFill/>
        <a:ln w="1905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A846535-4DA5-47BE-A041-4A8F702B05A4}">
      <dsp:nvSpPr>
        <dsp:cNvPr id="0" name=""/>
        <dsp:cNvSpPr/>
      </dsp:nvSpPr>
      <dsp:spPr>
        <a:xfrm>
          <a:off x="4464" y="0"/>
          <a:ext cx="1851025" cy="1851025"/>
        </a:xfrm>
        <a:prstGeom prst="ellipse">
          <a:avLst/>
        </a:prstGeom>
        <a:blipFill>
          <a:blip xmlns:r="http://schemas.openxmlformats.org/officeDocument/2006/relationships" r:embed="rId1">
            <a:alphaModFix/>
          </a:blip>
          <a:srcRect/>
          <a:stretch>
            <a:fillRect l="-25000" r="-25000"/>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94F0E385-847F-4496-96B4-EDA1DF1C7670}">
      <dsp:nvSpPr>
        <dsp:cNvPr id="0" name=""/>
        <dsp:cNvSpPr/>
      </dsp:nvSpPr>
      <dsp:spPr>
        <a:xfrm>
          <a:off x="430822" y="678085"/>
          <a:ext cx="1184656" cy="610838"/>
        </a:xfrm>
        <a:prstGeom prst="rect">
          <a:avLst/>
        </a:prstGeom>
        <a:noFill/>
        <a:ln>
          <a:noFill/>
        </a:ln>
        <a:effectLst>
          <a:outerShdw blurRad="57150" dist="19050" dir="5400000" algn="ctr" rotWithShape="0">
            <a:srgbClr val="000000">
              <a:alpha val="63000"/>
            </a:srgbClr>
          </a:outerShdw>
        </a:effectLst>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1">
          <a:noAutofit/>
        </a:bodyPr>
        <a:lstStyle/>
        <a:p>
          <a:pPr marL="0" lvl="0" indent="0" algn="ctr" defTabSz="1244600">
            <a:lnSpc>
              <a:spcPct val="90000"/>
            </a:lnSpc>
            <a:spcBef>
              <a:spcPct val="0"/>
            </a:spcBef>
            <a:spcAft>
              <a:spcPct val="35000"/>
            </a:spcAft>
            <a:buNone/>
          </a:pPr>
          <a:endParaRPr lang="en-US" sz="2800" kern="1200" dirty="0">
            <a:solidFill>
              <a:schemeClr val="bg1"/>
            </a:solidFill>
          </a:endParaRPr>
        </a:p>
      </dsp:txBody>
      <dsp:txXfrm>
        <a:off x="430822" y="678085"/>
        <a:ext cx="1184656" cy="610838"/>
      </dsp:txXfrm>
    </dsp:sp>
    <dsp:sp modelId="{937B4004-10F8-40DB-BE33-2F7B3F206EE9}">
      <dsp:nvSpPr>
        <dsp:cNvPr id="0" name=""/>
        <dsp:cNvSpPr/>
      </dsp:nvSpPr>
      <dsp:spPr>
        <a:xfrm>
          <a:off x="2510752" y="0"/>
          <a:ext cx="555307" cy="555307"/>
        </a:xfrm>
        <a:prstGeom prst="ellipse">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C1320C5D-0533-4C2A-AB52-883BCE2FE218}">
      <dsp:nvSpPr>
        <dsp:cNvPr id="0" name=""/>
        <dsp:cNvSpPr/>
      </dsp:nvSpPr>
      <dsp:spPr>
        <a:xfrm>
          <a:off x="3066059" y="0"/>
          <a:ext cx="6618731" cy="5553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0" rIns="57150" bIns="0" numCol="1" spcCol="1270" anchor="ctr" anchorCtr="0">
          <a:noAutofit/>
        </a:bodyPr>
        <a:lstStyle/>
        <a:p>
          <a:pPr marL="0" lvl="0" indent="0" algn="l" defTabSz="666750">
            <a:lnSpc>
              <a:spcPct val="90000"/>
            </a:lnSpc>
            <a:spcBef>
              <a:spcPct val="0"/>
            </a:spcBef>
            <a:spcAft>
              <a:spcPct val="35000"/>
            </a:spcAft>
            <a:buNone/>
          </a:pPr>
          <a:r>
            <a:rPr lang="en-US" sz="1500" b="1" kern="1200" dirty="0"/>
            <a:t>Uncovered Inventory:</a:t>
          </a:r>
          <a:r>
            <a:rPr lang="en-US" sz="1500" b="1" i="0" kern="1200" dirty="0"/>
            <a:t> </a:t>
          </a:r>
          <a:r>
            <a:rPr lang="en-US" sz="1500" b="0" i="0" kern="1200" dirty="0"/>
            <a:t>Any inventory on-hand without an active contract/repair PO must be returned to a government storage location within 30 Days </a:t>
          </a:r>
          <a:endParaRPr lang="en-US" sz="1500" kern="1200" dirty="0"/>
        </a:p>
      </dsp:txBody>
      <dsp:txXfrm>
        <a:off x="3066059" y="0"/>
        <a:ext cx="6618731" cy="555307"/>
      </dsp:txXfrm>
    </dsp:sp>
    <dsp:sp modelId="{96EC3ABA-1DC5-4BD5-8DE6-483888A43E8A}">
      <dsp:nvSpPr>
        <dsp:cNvPr id="0" name=""/>
        <dsp:cNvSpPr/>
      </dsp:nvSpPr>
      <dsp:spPr>
        <a:xfrm>
          <a:off x="2244204" y="647858"/>
          <a:ext cx="555307" cy="555307"/>
        </a:xfrm>
        <a:prstGeom prst="ellipse">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AFE33BF6-D1B7-4E48-91A2-5D74DDC1597D}">
      <dsp:nvSpPr>
        <dsp:cNvPr id="0" name=""/>
        <dsp:cNvSpPr/>
      </dsp:nvSpPr>
      <dsp:spPr>
        <a:xfrm>
          <a:off x="2799512" y="647858"/>
          <a:ext cx="7284393" cy="5553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0" rIns="57150" bIns="0" numCol="1" spcCol="1270" anchor="ctr" anchorCtr="0">
          <a:noAutofit/>
        </a:bodyPr>
        <a:lstStyle/>
        <a:p>
          <a:pPr marL="0" lvl="0" indent="0" algn="l" defTabSz="666750">
            <a:lnSpc>
              <a:spcPct val="90000"/>
            </a:lnSpc>
            <a:spcBef>
              <a:spcPct val="0"/>
            </a:spcBef>
            <a:spcAft>
              <a:spcPct val="35000"/>
            </a:spcAft>
            <a:buNone/>
          </a:pPr>
          <a:r>
            <a:rPr lang="en-US" sz="1500" b="1" kern="1200" dirty="0"/>
            <a:t>A-Condition (RFI):</a:t>
          </a:r>
          <a:r>
            <a:rPr lang="en-US" sz="1500" b="1" i="0" kern="1200" dirty="0"/>
            <a:t> </a:t>
          </a:r>
          <a:r>
            <a:rPr lang="en-US" sz="1500" b="0" i="0" kern="1200" dirty="0"/>
            <a:t>Assets remaining on-site for &gt;30 days without documented approval are flagged as a major readiness concern and must be shipped back to a DLA facility</a:t>
          </a:r>
          <a:endParaRPr lang="en-US" sz="1500" kern="1200" dirty="0"/>
        </a:p>
      </dsp:txBody>
      <dsp:txXfrm>
        <a:off x="2799512" y="647858"/>
        <a:ext cx="7284393" cy="555307"/>
      </dsp:txXfrm>
    </dsp:sp>
    <dsp:sp modelId="{60B162D9-F8F7-4809-AFE0-893FA1AAA32D}">
      <dsp:nvSpPr>
        <dsp:cNvPr id="0" name=""/>
        <dsp:cNvSpPr/>
      </dsp:nvSpPr>
      <dsp:spPr>
        <a:xfrm>
          <a:off x="2510752" y="1295717"/>
          <a:ext cx="555307" cy="555307"/>
        </a:xfrm>
        <a:prstGeom prst="ellipse">
          <a:avLst/>
        </a:prstGeom>
        <a:blipFill>
          <a:blip xmlns:r="http://schemas.openxmlformats.org/officeDocument/2006/relationships">
            <a:extLst>
              <a:ext uri="{96DAC541-7B7A-43D3-8B79-37D633B846F1}">
                <asvg:svgBlip xmlns:asvg="http://schemas.microsoft.com/office/drawing/2016/SVG/main" r:embed="rId4"/>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0FF5468B-2986-4BE7-8BBF-50DCF91F839A}">
      <dsp:nvSpPr>
        <dsp:cNvPr id="0" name=""/>
        <dsp:cNvSpPr/>
      </dsp:nvSpPr>
      <dsp:spPr>
        <a:xfrm>
          <a:off x="3066059" y="1295717"/>
          <a:ext cx="7219719" cy="5553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0" rIns="57150" bIns="0" numCol="1" spcCol="1270" anchor="ctr" anchorCtr="0">
          <a:noAutofit/>
        </a:bodyPr>
        <a:lstStyle/>
        <a:p>
          <a:pPr marL="0" lvl="0" indent="0" algn="l" defTabSz="666750">
            <a:lnSpc>
              <a:spcPct val="90000"/>
            </a:lnSpc>
            <a:spcBef>
              <a:spcPct val="0"/>
            </a:spcBef>
            <a:spcAft>
              <a:spcPct val="35000"/>
            </a:spcAft>
            <a:buNone/>
          </a:pPr>
          <a:r>
            <a:rPr lang="en-US" sz="1500" b="1" kern="1200" dirty="0"/>
            <a:t>J-Condition (Misdirected):</a:t>
          </a:r>
          <a:r>
            <a:rPr lang="en-US" sz="1500" b="1" i="0" kern="1200" dirty="0"/>
            <a:t> </a:t>
          </a:r>
          <a:r>
            <a:rPr lang="en-US" sz="1500" b="0" i="0" kern="1200" dirty="0"/>
            <a:t>SDR must be reported via PDREP and shipped to an ATAC hub ASAP, 30 days maximum</a:t>
          </a:r>
          <a:endParaRPr lang="en-US" sz="1500" kern="1200" dirty="0"/>
        </a:p>
      </dsp:txBody>
      <dsp:txXfrm>
        <a:off x="3066059" y="1295717"/>
        <a:ext cx="7219719" cy="55530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121ED6-73B2-4F06-972A-F15FBAD1B853}">
      <dsp:nvSpPr>
        <dsp:cNvPr id="0" name=""/>
        <dsp:cNvSpPr/>
      </dsp:nvSpPr>
      <dsp:spPr>
        <a:xfrm>
          <a:off x="97" y="1593990"/>
          <a:ext cx="3061797" cy="765449"/>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US" sz="2100" kern="1200" dirty="0"/>
            <a:t>Timely and accurate Reporting</a:t>
          </a:r>
        </a:p>
      </dsp:txBody>
      <dsp:txXfrm>
        <a:off x="22516" y="1616409"/>
        <a:ext cx="3016959" cy="720611"/>
      </dsp:txXfrm>
    </dsp:sp>
    <dsp:sp modelId="{F3ADEED7-F951-4CC6-9687-2519A981C0A3}">
      <dsp:nvSpPr>
        <dsp:cNvPr id="0" name=""/>
        <dsp:cNvSpPr/>
      </dsp:nvSpPr>
      <dsp:spPr>
        <a:xfrm rot="5400000">
          <a:off x="1464018" y="2426416"/>
          <a:ext cx="133953" cy="133953"/>
        </a:xfrm>
        <a:prstGeom prst="rightArrow">
          <a:avLst>
            <a:gd name="adj1" fmla="val 667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F92B88D-B831-44B4-84B0-790985F8A286}">
      <dsp:nvSpPr>
        <dsp:cNvPr id="0" name=""/>
        <dsp:cNvSpPr/>
      </dsp:nvSpPr>
      <dsp:spPr>
        <a:xfrm>
          <a:off x="97" y="2627346"/>
          <a:ext cx="3061797" cy="765449"/>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t>J condition is exclusively for Misdirected/Misidentified assets, and ship to ATAC hub ASAP, not to exceed 30 days.  </a:t>
          </a:r>
        </a:p>
      </dsp:txBody>
      <dsp:txXfrm>
        <a:off x="22516" y="2649765"/>
        <a:ext cx="3016959" cy="720611"/>
      </dsp:txXfrm>
    </dsp:sp>
    <dsp:sp modelId="{9977AC7E-C70C-4373-B44E-FEE7228E9B7F}">
      <dsp:nvSpPr>
        <dsp:cNvPr id="0" name=""/>
        <dsp:cNvSpPr/>
      </dsp:nvSpPr>
      <dsp:spPr>
        <a:xfrm rot="5400000">
          <a:off x="1464018" y="3459772"/>
          <a:ext cx="133953" cy="133953"/>
        </a:xfrm>
        <a:prstGeom prst="rightArrow">
          <a:avLst>
            <a:gd name="adj1" fmla="val 667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93EA6B6A-4C23-4B01-8266-04EC964F2B9D}">
      <dsp:nvSpPr>
        <dsp:cNvPr id="0" name=""/>
        <dsp:cNvSpPr/>
      </dsp:nvSpPr>
      <dsp:spPr>
        <a:xfrm>
          <a:off x="97" y="3660703"/>
          <a:ext cx="3061797" cy="765449"/>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a:t>Coordinate with NAVSUP Item Manager for timely H‑condition assignment and reporting for scrap BER/BPR assets</a:t>
          </a:r>
        </a:p>
      </dsp:txBody>
      <dsp:txXfrm>
        <a:off x="22516" y="3683122"/>
        <a:ext cx="3016959" cy="720611"/>
      </dsp:txXfrm>
    </dsp:sp>
    <dsp:sp modelId="{94578B5F-278E-41B2-95BC-27E49FF04B5E}">
      <dsp:nvSpPr>
        <dsp:cNvPr id="0" name=""/>
        <dsp:cNvSpPr/>
      </dsp:nvSpPr>
      <dsp:spPr>
        <a:xfrm rot="5400000">
          <a:off x="1464018" y="4493129"/>
          <a:ext cx="133953" cy="133953"/>
        </a:xfrm>
        <a:prstGeom prst="rightArrow">
          <a:avLst>
            <a:gd name="adj1" fmla="val 667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1C647392-659D-42CF-A40A-716F0246C058}">
      <dsp:nvSpPr>
        <dsp:cNvPr id="0" name=""/>
        <dsp:cNvSpPr/>
      </dsp:nvSpPr>
      <dsp:spPr>
        <a:xfrm>
          <a:off x="97" y="4694059"/>
          <a:ext cx="3061797" cy="765449"/>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a:t>If a contract mod reduces the quantity of assets being repaired, and additional contract coverage is not expected within 30 days, work with NAVSUP planners/Item managers to return excess assets </a:t>
          </a:r>
        </a:p>
      </dsp:txBody>
      <dsp:txXfrm>
        <a:off x="22516" y="4716478"/>
        <a:ext cx="3016959" cy="720611"/>
      </dsp:txXfrm>
    </dsp:sp>
    <dsp:sp modelId="{88EE9BB3-9AAA-4480-99DB-0BF8C469880B}">
      <dsp:nvSpPr>
        <dsp:cNvPr id="0" name=""/>
        <dsp:cNvSpPr/>
      </dsp:nvSpPr>
      <dsp:spPr>
        <a:xfrm>
          <a:off x="3490545" y="1593990"/>
          <a:ext cx="3061797" cy="765449"/>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US" sz="2100" kern="1200" dirty="0"/>
            <a:t>Communicate delays and special circumstances</a:t>
          </a:r>
        </a:p>
      </dsp:txBody>
      <dsp:txXfrm>
        <a:off x="3512964" y="1616409"/>
        <a:ext cx="3016959" cy="720611"/>
      </dsp:txXfrm>
    </dsp:sp>
    <dsp:sp modelId="{F52FE689-16AB-4F2C-8B7F-6ED185287990}">
      <dsp:nvSpPr>
        <dsp:cNvPr id="0" name=""/>
        <dsp:cNvSpPr/>
      </dsp:nvSpPr>
      <dsp:spPr>
        <a:xfrm rot="5400000">
          <a:off x="4954467" y="2426416"/>
          <a:ext cx="133953" cy="133953"/>
        </a:xfrm>
        <a:prstGeom prst="rightArrow">
          <a:avLst>
            <a:gd name="adj1" fmla="val 667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F74A12BA-F769-4B9C-93F4-842D462BD467}">
      <dsp:nvSpPr>
        <dsp:cNvPr id="0" name=""/>
        <dsp:cNvSpPr/>
      </dsp:nvSpPr>
      <dsp:spPr>
        <a:xfrm>
          <a:off x="3490545" y="2627346"/>
          <a:ext cx="3061797" cy="765449"/>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t>Ship A condition assets to DD within 5-7 business days. If anything may prevent this from occurring reach out to NAVSUP item manager/CAV-RP analyst/APAAR team for guidance.</a:t>
          </a:r>
        </a:p>
      </dsp:txBody>
      <dsp:txXfrm>
        <a:off x="3512964" y="2649765"/>
        <a:ext cx="3016959" cy="720611"/>
      </dsp:txXfrm>
    </dsp:sp>
    <dsp:sp modelId="{7F092E16-70D2-4C03-865B-F6AC305B9F23}">
      <dsp:nvSpPr>
        <dsp:cNvPr id="0" name=""/>
        <dsp:cNvSpPr/>
      </dsp:nvSpPr>
      <dsp:spPr>
        <a:xfrm rot="5400000">
          <a:off x="4954467" y="3459772"/>
          <a:ext cx="133953" cy="133953"/>
        </a:xfrm>
        <a:prstGeom prst="rightArrow">
          <a:avLst>
            <a:gd name="adj1" fmla="val 667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006A2E2-F4FE-41FA-A341-DC1EE615A04B}">
      <dsp:nvSpPr>
        <dsp:cNvPr id="0" name=""/>
        <dsp:cNvSpPr/>
      </dsp:nvSpPr>
      <dsp:spPr>
        <a:xfrm>
          <a:off x="3490545" y="3660703"/>
          <a:ext cx="3061797" cy="765449"/>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t>If you believe there are special circumstances that necessitates assets to remain on site, let the APAAR team know.</a:t>
          </a:r>
        </a:p>
      </dsp:txBody>
      <dsp:txXfrm>
        <a:off x="3512964" y="3683122"/>
        <a:ext cx="3016959" cy="720611"/>
      </dsp:txXfrm>
    </dsp:sp>
    <dsp:sp modelId="{FF7659DA-7F27-4267-82A6-BA3FF39AA5BD}">
      <dsp:nvSpPr>
        <dsp:cNvPr id="0" name=""/>
        <dsp:cNvSpPr/>
      </dsp:nvSpPr>
      <dsp:spPr>
        <a:xfrm rot="5400000">
          <a:off x="4954467" y="4493129"/>
          <a:ext cx="133953" cy="133953"/>
        </a:xfrm>
        <a:prstGeom prst="rightArrow">
          <a:avLst>
            <a:gd name="adj1" fmla="val 667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00D5FE4-3525-49FC-BA59-2DDF6D2048F6}">
      <dsp:nvSpPr>
        <dsp:cNvPr id="0" name=""/>
        <dsp:cNvSpPr/>
      </dsp:nvSpPr>
      <dsp:spPr>
        <a:xfrm>
          <a:off x="3490545" y="4694059"/>
          <a:ext cx="3061797" cy="765449"/>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t>If assets are no longer physically on site, but still reported on hand let us know the details of when/where/why these items shipped so N85 can determine next steps.</a:t>
          </a:r>
        </a:p>
      </dsp:txBody>
      <dsp:txXfrm>
        <a:off x="3512964" y="4716478"/>
        <a:ext cx="3016959" cy="72061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3DBA4D-59D5-4FD7-894D-A8FDC2820085}">
      <dsp:nvSpPr>
        <dsp:cNvPr id="0" name=""/>
        <dsp:cNvSpPr/>
      </dsp:nvSpPr>
      <dsp:spPr>
        <a:xfrm>
          <a:off x="158318" y="575452"/>
          <a:ext cx="3629266" cy="1134145"/>
        </a:xfrm>
        <a:prstGeom prst="rect">
          <a:avLst/>
        </a:prstGeom>
        <a:solidFill>
          <a:schemeClr val="lt1">
            <a:alpha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68195"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dirty="0"/>
            <a:t>Performance Based Logistic (PBL) NIINs- </a:t>
          </a:r>
          <a:r>
            <a:rPr lang="en-US" sz="1400" kern="1200" dirty="0"/>
            <a:t>A PBL NIIN is exempt from APAAR, however a PBL site can still have APAAR such as J condition assets. </a:t>
          </a:r>
        </a:p>
      </dsp:txBody>
      <dsp:txXfrm>
        <a:off x="158318" y="575452"/>
        <a:ext cx="3629266" cy="1134145"/>
      </dsp:txXfrm>
    </dsp:sp>
    <dsp:sp modelId="{0C093AF0-DACD-45A9-9E17-5110B8DC4233}">
      <dsp:nvSpPr>
        <dsp:cNvPr id="0" name=""/>
        <dsp:cNvSpPr/>
      </dsp:nvSpPr>
      <dsp:spPr>
        <a:xfrm>
          <a:off x="7098" y="411631"/>
          <a:ext cx="793901" cy="1190852"/>
        </a:xfrm>
        <a:prstGeom prst="rect">
          <a:avLst/>
        </a:prstGeom>
        <a:blipFill>
          <a:blip xmlns:r="http://schemas.openxmlformats.org/officeDocument/2006/relationships" r:embed="rId1"/>
          <a:srcRect/>
          <a:stretch>
            <a:fillRect l="-63000" r="-63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71F0D80-CD7C-46AA-ADB4-8681902EC004}">
      <dsp:nvSpPr>
        <dsp:cNvPr id="0" name=""/>
        <dsp:cNvSpPr/>
      </dsp:nvSpPr>
      <dsp:spPr>
        <a:xfrm>
          <a:off x="4099916" y="575452"/>
          <a:ext cx="3629266" cy="1134145"/>
        </a:xfrm>
        <a:prstGeom prst="rect">
          <a:avLst/>
        </a:prstGeom>
        <a:solidFill>
          <a:schemeClr val="lt1">
            <a:alpha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68195"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dirty="0"/>
            <a:t>PQDR/Warranty asset repairs- </a:t>
          </a:r>
          <a:r>
            <a:rPr lang="en-US" sz="1400" kern="1200" dirty="0"/>
            <a:t>If not inducted yet we may ask for an estimate of when the asset is expected to be inducted. </a:t>
          </a:r>
        </a:p>
      </dsp:txBody>
      <dsp:txXfrm>
        <a:off x="4099916" y="575452"/>
        <a:ext cx="3629266" cy="1134145"/>
      </dsp:txXfrm>
    </dsp:sp>
    <dsp:sp modelId="{57A920D7-3758-4DB4-B51E-8321DC12EA06}">
      <dsp:nvSpPr>
        <dsp:cNvPr id="0" name=""/>
        <dsp:cNvSpPr/>
      </dsp:nvSpPr>
      <dsp:spPr>
        <a:xfrm>
          <a:off x="3948697" y="411631"/>
          <a:ext cx="793901" cy="1190852"/>
        </a:xfrm>
        <a:prstGeom prst="rect">
          <a:avLst/>
        </a:prstGeom>
        <a:blipFill>
          <a:blip xmlns:r="http://schemas.openxmlformats.org/officeDocument/2006/relationships" r:embed="rId2"/>
          <a:srcRect/>
          <a:stretch>
            <a:fillRect l="-63000" r="-63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7825E83-936A-4455-9A74-B64C5B9F0025}">
      <dsp:nvSpPr>
        <dsp:cNvPr id="0" name=""/>
        <dsp:cNvSpPr/>
      </dsp:nvSpPr>
      <dsp:spPr>
        <a:xfrm>
          <a:off x="8041514" y="575452"/>
          <a:ext cx="3629266" cy="1134145"/>
        </a:xfrm>
        <a:prstGeom prst="rect">
          <a:avLst/>
        </a:prstGeom>
        <a:solidFill>
          <a:schemeClr val="lt1">
            <a:alpha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68195" tIns="45720" rIns="45720" bIns="45720" numCol="1" spcCol="1270" anchor="ctr" anchorCtr="0">
          <a:noAutofit/>
        </a:bodyPr>
        <a:lstStyle/>
        <a:p>
          <a:pPr marL="0" lvl="0" indent="0" algn="l" defTabSz="533400">
            <a:lnSpc>
              <a:spcPct val="90000"/>
            </a:lnSpc>
            <a:spcBef>
              <a:spcPct val="0"/>
            </a:spcBef>
            <a:spcAft>
              <a:spcPct val="35000"/>
            </a:spcAft>
            <a:buNone/>
          </a:pPr>
          <a:r>
            <a:rPr lang="en-US" sz="1200" b="1" kern="1200" dirty="0"/>
            <a:t>Contract modifications Pending (less than 30 days)- </a:t>
          </a:r>
          <a:r>
            <a:rPr lang="en-US" sz="1200" kern="1200" dirty="0"/>
            <a:t>If the mod is expected to take longer than 30 days the assets will need to be returned to a DD until contract coverage is in place. </a:t>
          </a:r>
        </a:p>
      </dsp:txBody>
      <dsp:txXfrm>
        <a:off x="8041514" y="575452"/>
        <a:ext cx="3629266" cy="1134145"/>
      </dsp:txXfrm>
    </dsp:sp>
    <dsp:sp modelId="{683F91D9-298A-428B-87C2-15E5E81C22AB}">
      <dsp:nvSpPr>
        <dsp:cNvPr id="0" name=""/>
        <dsp:cNvSpPr/>
      </dsp:nvSpPr>
      <dsp:spPr>
        <a:xfrm>
          <a:off x="7890295" y="411631"/>
          <a:ext cx="793901" cy="1190852"/>
        </a:xfrm>
        <a:prstGeom prst="rect">
          <a:avLst/>
        </a:prstGeom>
        <a:blipFill>
          <a:blip xmlns:r="http://schemas.openxmlformats.org/officeDocument/2006/relationships" r:embed="rId3"/>
          <a:srcRect/>
          <a:stretch>
            <a:fillRect l="-62000" r="-62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A014605-B208-427A-BDED-6E361B791691}">
      <dsp:nvSpPr>
        <dsp:cNvPr id="0" name=""/>
        <dsp:cNvSpPr/>
      </dsp:nvSpPr>
      <dsp:spPr>
        <a:xfrm>
          <a:off x="178499" y="2003216"/>
          <a:ext cx="3629266" cy="1134145"/>
        </a:xfrm>
        <a:prstGeom prst="rect">
          <a:avLst/>
        </a:prstGeom>
        <a:solidFill>
          <a:schemeClr val="lt1">
            <a:alpha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68195" tIns="45720" rIns="45720" bIns="45720" numCol="1" spcCol="1270" anchor="ctr" anchorCtr="0">
          <a:noAutofit/>
        </a:bodyPr>
        <a:lstStyle/>
        <a:p>
          <a:pPr marL="0" lvl="0" indent="0" algn="l" defTabSz="533400">
            <a:lnSpc>
              <a:spcPct val="90000"/>
            </a:lnSpc>
            <a:spcBef>
              <a:spcPct val="0"/>
            </a:spcBef>
            <a:spcAft>
              <a:spcPct val="35000"/>
            </a:spcAft>
            <a:buNone/>
          </a:pPr>
          <a:r>
            <a:rPr lang="en-US" sz="1200" b="1" kern="1200" dirty="0"/>
            <a:t>NIIN upgrades- </a:t>
          </a:r>
          <a:r>
            <a:rPr lang="en-US" sz="1200" kern="1200" dirty="0"/>
            <a:t>If the contract is set up correctly these should automatically be excluded, however let us know if we’re asking for a return of a NIIN to be upgraded. </a:t>
          </a:r>
        </a:p>
      </dsp:txBody>
      <dsp:txXfrm>
        <a:off x="178499" y="2003216"/>
        <a:ext cx="3629266" cy="1134145"/>
      </dsp:txXfrm>
    </dsp:sp>
    <dsp:sp modelId="{27D5726D-22C5-4F3F-8F84-E1FEDE1D4311}">
      <dsp:nvSpPr>
        <dsp:cNvPr id="0" name=""/>
        <dsp:cNvSpPr/>
      </dsp:nvSpPr>
      <dsp:spPr>
        <a:xfrm>
          <a:off x="27279" y="1839395"/>
          <a:ext cx="793901" cy="1190852"/>
        </a:xfrm>
        <a:prstGeom prst="rect">
          <a:avLst/>
        </a:prstGeom>
        <a:blipFill>
          <a:blip xmlns:r="http://schemas.openxmlformats.org/officeDocument/2006/relationships">
            <a:extLst>
              <a:ext uri="{96DAC541-7B7A-43D3-8B79-37D633B846F1}">
                <asvg:svgBlip xmlns:asvg="http://schemas.microsoft.com/office/drawing/2016/SVG/main" r:embed="rId4"/>
              </a:ext>
            </a:extLst>
          </a:blip>
          <a:srcRect/>
          <a:stretch>
            <a:fillRect l="-25000" r="-25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061A393-DCA8-41DC-BD0E-A47636667DE5}">
      <dsp:nvSpPr>
        <dsp:cNvPr id="0" name=""/>
        <dsp:cNvSpPr/>
      </dsp:nvSpPr>
      <dsp:spPr>
        <a:xfrm>
          <a:off x="4120097" y="2002683"/>
          <a:ext cx="3629266" cy="1134145"/>
        </a:xfrm>
        <a:prstGeom prst="rect">
          <a:avLst/>
        </a:prstGeom>
        <a:solidFill>
          <a:schemeClr val="lt1">
            <a:alpha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68195" tIns="45720" rIns="45720" bIns="45720" numCol="1" spcCol="1270" anchor="ctr" anchorCtr="0">
          <a:noAutofit/>
        </a:bodyPr>
        <a:lstStyle/>
        <a:p>
          <a:pPr marL="0" lvl="0" indent="0" algn="l" defTabSz="533400">
            <a:lnSpc>
              <a:spcPct val="90000"/>
            </a:lnSpc>
            <a:spcBef>
              <a:spcPct val="0"/>
            </a:spcBef>
            <a:spcAft>
              <a:spcPct val="35000"/>
            </a:spcAft>
            <a:buNone/>
          </a:pPr>
          <a:r>
            <a:rPr lang="en-US" sz="1200" b="1" kern="1200" dirty="0"/>
            <a:t>Irregular repair contracts (NAVAIR, NAVSEA, etc.)- </a:t>
          </a:r>
          <a:r>
            <a:rPr lang="en-US" sz="1200" kern="1200" dirty="0"/>
            <a:t>Assets repaired on a Non-NAVSUP contract that still need to be tracked in CAV-RP for visibility. </a:t>
          </a:r>
        </a:p>
      </dsp:txBody>
      <dsp:txXfrm>
        <a:off x="4120097" y="2002683"/>
        <a:ext cx="3629266" cy="1134145"/>
      </dsp:txXfrm>
    </dsp:sp>
    <dsp:sp modelId="{DDF7276B-9837-4DC2-B6E5-7B5C0570E42D}">
      <dsp:nvSpPr>
        <dsp:cNvPr id="0" name=""/>
        <dsp:cNvSpPr/>
      </dsp:nvSpPr>
      <dsp:spPr>
        <a:xfrm>
          <a:off x="3952103" y="1839928"/>
          <a:ext cx="793901" cy="1188721"/>
        </a:xfrm>
        <a:prstGeom prst="rect">
          <a:avLst/>
        </a:prstGeom>
        <a:blipFill dpi="0" rotWithShape="1">
          <a:blip xmlns:r="http://schemas.openxmlformats.org/officeDocument/2006/relationships">
            <a:extLst>
              <a:ext uri="{96DAC541-7B7A-43D3-8B79-37D633B846F1}">
                <asvg:svgBlip xmlns:asvg="http://schemas.microsoft.com/office/drawing/2016/SVG/main" r:embed="rId5"/>
              </a:ext>
            </a:extLst>
          </a:blip>
          <a:srcRect/>
          <a:stretch>
            <a:fillRect l="-7589" t="11538" r="-7589" b="11538"/>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D228DED-6908-4621-B5F5-3CB64751D984}">
      <dsp:nvSpPr>
        <dsp:cNvPr id="0" name=""/>
        <dsp:cNvSpPr/>
      </dsp:nvSpPr>
      <dsp:spPr>
        <a:xfrm>
          <a:off x="8021334" y="2003216"/>
          <a:ext cx="3629266" cy="1134145"/>
        </a:xfrm>
        <a:prstGeom prst="rect">
          <a:avLst/>
        </a:prstGeom>
        <a:solidFill>
          <a:schemeClr val="lt1">
            <a:alpha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68195" tIns="45720" rIns="45720" bIns="45720" numCol="1" spcCol="1270" anchor="ctr" anchorCtr="0">
          <a:noAutofit/>
        </a:bodyPr>
        <a:lstStyle/>
        <a:p>
          <a:pPr marL="0" lvl="0" indent="0" algn="l" defTabSz="533400">
            <a:lnSpc>
              <a:spcPct val="90000"/>
            </a:lnSpc>
            <a:spcBef>
              <a:spcPct val="0"/>
            </a:spcBef>
            <a:spcAft>
              <a:spcPct val="35000"/>
            </a:spcAft>
            <a:buNone/>
          </a:pPr>
          <a:r>
            <a:rPr lang="en-US" sz="1200" b="1" kern="1200" dirty="0"/>
            <a:t>Government Furnished Material- </a:t>
          </a:r>
          <a:r>
            <a:rPr lang="en-US" sz="1200" kern="1200" dirty="0"/>
            <a:t>Assets sent to a facility for the sole purpose of being consumed in the repair of another asset. This shows as aged A condition, but can be exempted. </a:t>
          </a:r>
          <a:endParaRPr lang="en-US" sz="1000" kern="1200" dirty="0"/>
        </a:p>
      </dsp:txBody>
      <dsp:txXfrm>
        <a:off x="8021334" y="2003216"/>
        <a:ext cx="3629266" cy="1134145"/>
      </dsp:txXfrm>
    </dsp:sp>
    <dsp:sp modelId="{49CDFDE0-AB40-4167-951C-44AAA3DC6902}">
      <dsp:nvSpPr>
        <dsp:cNvPr id="0" name=""/>
        <dsp:cNvSpPr/>
      </dsp:nvSpPr>
      <dsp:spPr>
        <a:xfrm>
          <a:off x="7955284" y="1839395"/>
          <a:ext cx="713178" cy="1190852"/>
        </a:xfrm>
        <a:prstGeom prst="rect">
          <a:avLst/>
        </a:prstGeom>
        <a:blipFill dpi="0" rotWithShape="1">
          <a:blip xmlns:r="http://schemas.openxmlformats.org/officeDocument/2006/relationships">
            <a:extLst>
              <a:ext uri="{96DAC541-7B7A-43D3-8B79-37D633B846F1}">
                <asvg:svgBlip xmlns:asvg="http://schemas.microsoft.com/office/drawing/2016/SVG/main" r:embed="rId6"/>
              </a:ext>
            </a:extLst>
          </a:blip>
          <a:srcRect/>
          <a:stretch>
            <a:fillRect l="-14107" t="7768" r="-14107" b="7768"/>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3994168-EB80-4D59-9C49-8872494C35AF}">
      <dsp:nvSpPr>
        <dsp:cNvPr id="0" name=""/>
        <dsp:cNvSpPr/>
      </dsp:nvSpPr>
      <dsp:spPr>
        <a:xfrm>
          <a:off x="2129117" y="3430979"/>
          <a:ext cx="3629266" cy="1134145"/>
        </a:xfrm>
        <a:prstGeom prst="rect">
          <a:avLst/>
        </a:prstGeom>
        <a:solidFill>
          <a:schemeClr val="lt1">
            <a:alpha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68195"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dirty="0"/>
            <a:t>Scrap Assets- </a:t>
          </a:r>
          <a:r>
            <a:rPr lang="en-US" sz="1400" kern="1200" dirty="0"/>
            <a:t>These assets should be moved to H condition once a NAVSUP planner gives the go ahead. We may ask for an estimated physical scrap date.</a:t>
          </a:r>
        </a:p>
      </dsp:txBody>
      <dsp:txXfrm>
        <a:off x="2129117" y="3430979"/>
        <a:ext cx="3629266" cy="1134145"/>
      </dsp:txXfrm>
    </dsp:sp>
    <dsp:sp modelId="{0ED34404-B18B-40CA-A7E8-AF1E9B5A309A}">
      <dsp:nvSpPr>
        <dsp:cNvPr id="0" name=""/>
        <dsp:cNvSpPr/>
      </dsp:nvSpPr>
      <dsp:spPr>
        <a:xfrm>
          <a:off x="1977898" y="3267158"/>
          <a:ext cx="793901" cy="1190852"/>
        </a:xfrm>
        <a:prstGeom prst="rect">
          <a:avLst/>
        </a:prstGeom>
        <a:blipFill>
          <a:blip xmlns:r="http://schemas.openxmlformats.org/officeDocument/2006/relationships" r:embed="rId7"/>
          <a:srcRect/>
          <a:stretch>
            <a:fillRect l="-62000" r="-62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95685D3-F5D3-41B3-B084-D9D43881AEE9}">
      <dsp:nvSpPr>
        <dsp:cNvPr id="0" name=""/>
        <dsp:cNvSpPr/>
      </dsp:nvSpPr>
      <dsp:spPr>
        <a:xfrm>
          <a:off x="6070715" y="3430979"/>
          <a:ext cx="3629266" cy="1134145"/>
        </a:xfrm>
        <a:prstGeom prst="rect">
          <a:avLst/>
        </a:prstGeom>
        <a:solidFill>
          <a:schemeClr val="lt1">
            <a:alpha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68195"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a:t>Lost, Damaged, Destroyed assets- </a:t>
          </a:r>
          <a:r>
            <a:rPr lang="en-US" sz="1400" kern="1200"/>
            <a:t>If you are working with DCMA and your CAV-RP analyst on an LDD we can exclude that from our APAAR return efforts.</a:t>
          </a:r>
        </a:p>
      </dsp:txBody>
      <dsp:txXfrm>
        <a:off x="6070715" y="3430979"/>
        <a:ext cx="3629266" cy="1134145"/>
      </dsp:txXfrm>
    </dsp:sp>
    <dsp:sp modelId="{22F889E1-1282-491E-B0F5-50CC58A8D6EE}">
      <dsp:nvSpPr>
        <dsp:cNvPr id="0" name=""/>
        <dsp:cNvSpPr/>
      </dsp:nvSpPr>
      <dsp:spPr>
        <a:xfrm>
          <a:off x="5919496" y="3267158"/>
          <a:ext cx="793901" cy="1190852"/>
        </a:xfrm>
        <a:prstGeom prst="rect">
          <a:avLst/>
        </a:prstGeom>
        <a:blipFill>
          <a:blip xmlns:r="http://schemas.openxmlformats.org/officeDocument/2006/relationships" r:embed="rId8"/>
          <a:srcRect/>
          <a:stretch>
            <a:fillRect l="-76000" r="-76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97ABF9-D49F-4AB5-A673-0B126C31A116}">
      <dsp:nvSpPr>
        <dsp:cNvPr id="0" name=""/>
        <dsp:cNvSpPr/>
      </dsp:nvSpPr>
      <dsp:spPr>
        <a:xfrm rot="16200000">
          <a:off x="1663995" y="-1663995"/>
          <a:ext cx="2402958" cy="5730949"/>
        </a:xfrm>
        <a:prstGeom prst="round1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Stock Positioning Policy formalizes stock positioning rules (30‑day limits, Contractual coverage, and condition code discipline). Following these rules directly reduces APAAR and audit risk</a:t>
          </a:r>
        </a:p>
      </dsp:txBody>
      <dsp:txXfrm rot="5400000">
        <a:off x="0" y="0"/>
        <a:ext cx="5730949" cy="1802218"/>
      </dsp:txXfrm>
    </dsp:sp>
    <dsp:sp modelId="{21AE8BEA-8422-47C2-9FB8-9F752822AAE8}">
      <dsp:nvSpPr>
        <dsp:cNvPr id="0" name=""/>
        <dsp:cNvSpPr/>
      </dsp:nvSpPr>
      <dsp:spPr>
        <a:xfrm>
          <a:off x="5730949" y="0"/>
          <a:ext cx="5730949" cy="2402958"/>
        </a:xfrm>
        <a:prstGeom prst="round1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 vast majority of current APAAR is backlog that we need your assistance reconciling</a:t>
          </a:r>
        </a:p>
      </dsp:txBody>
      <dsp:txXfrm>
        <a:off x="5730949" y="0"/>
        <a:ext cx="5730949" cy="1802218"/>
      </dsp:txXfrm>
    </dsp:sp>
    <dsp:sp modelId="{1B0C8748-F2B7-4C31-9403-66A2B50E29BA}">
      <dsp:nvSpPr>
        <dsp:cNvPr id="0" name=""/>
        <dsp:cNvSpPr/>
      </dsp:nvSpPr>
      <dsp:spPr>
        <a:xfrm rot="10800000">
          <a:off x="0" y="2402958"/>
          <a:ext cx="5730949" cy="2402958"/>
        </a:xfrm>
        <a:prstGeom prst="round1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Effective communication with NAVSUP Item Managers, APAAR team, and CAV-RP analysts is essential to resolve issues before they escalate.</a:t>
          </a:r>
        </a:p>
      </dsp:txBody>
      <dsp:txXfrm rot="10800000">
        <a:off x="0" y="3003697"/>
        <a:ext cx="5730949" cy="1802218"/>
      </dsp:txXfrm>
    </dsp:sp>
    <dsp:sp modelId="{44E27A9A-CD8C-4D0A-BE2A-A44494492B15}">
      <dsp:nvSpPr>
        <dsp:cNvPr id="0" name=""/>
        <dsp:cNvSpPr/>
      </dsp:nvSpPr>
      <dsp:spPr>
        <a:xfrm rot="5400000">
          <a:off x="7394944" y="738962"/>
          <a:ext cx="2402958" cy="5730949"/>
        </a:xfrm>
        <a:prstGeom prst="round1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Timely and accurate CAV-RP reporting is critical for effective APAAR management. Process transactions for J, H, and A condition assets according to policy to mitigate risks.</a:t>
          </a:r>
        </a:p>
      </dsp:txBody>
      <dsp:txXfrm rot="-5400000">
        <a:off x="5730949" y="3003697"/>
        <a:ext cx="5730949" cy="1802218"/>
      </dsp:txXfrm>
    </dsp:sp>
    <dsp:sp modelId="{61DB1402-A0FD-4670-904E-93AF567ED7D5}">
      <dsp:nvSpPr>
        <dsp:cNvPr id="0" name=""/>
        <dsp:cNvSpPr/>
      </dsp:nvSpPr>
      <dsp:spPr>
        <a:xfrm>
          <a:off x="3820634" y="1802218"/>
          <a:ext cx="3820628" cy="1201479"/>
        </a:xfrm>
        <a:prstGeom prst="roundRect">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APAAR presents significant financial, readiness, and audit risk</a:t>
          </a:r>
        </a:p>
      </dsp:txBody>
      <dsp:txXfrm>
        <a:off x="3879285" y="1860869"/>
        <a:ext cx="3703326" cy="1084177"/>
      </dsp:txXfrm>
    </dsp:sp>
  </dsp:spTree>
</dsp:drawing>
</file>

<file path=ppt/diagrams/layout1.xml><?xml version="1.0" encoding="utf-8"?>
<dgm:layoutDef xmlns:dgm="http://schemas.openxmlformats.org/drawingml/2006/diagram" xmlns:a="http://schemas.openxmlformats.org/drawingml/2006/main" uniqueId="urn:microsoft.com/office/officeart/2008/layout/CircularPictureCallout">
  <dgm:title val=""/>
  <dgm:desc val=""/>
  <dgm:catLst>
    <dgm:cat type="picture" pri="2000"/>
    <dgm:cat type="pictureconvert" pri="2000"/>
  </dgm:catLst>
  <dgm:sampData>
    <dgm:dataModel>
      <dgm:ptLst>
        <dgm:pt modelId="0" type="doc"/>
        <dgm:pt modelId="1"/>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2"/>
    </dgm:constrLst>
    <dgm:layoutNode name="Name1">
      <dgm:alg type="composite"/>
      <dgm:shape xmlns:r="http://schemas.openxmlformats.org/officeDocument/2006/relationships" r:blip="">
        <dgm:adjLst/>
      </dgm:shape>
      <dgm:choose name="Name2">
        <dgm:if name="Name3" axis="ch" ptType="node" func="cnt" op="lte" val="1">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w" refFor="ch" refForName="picture_1" fact="0.18"/>
            <dgm:constr type="t" for="ch" forName="text_1" refType="h" refFor="ch" refForName="picture_1" fact="0.531"/>
          </dgm:constrLst>
        </dgm:if>
        <dgm:if name="Name4" axis="ch" ptType="node" func="cnt" op="lte" val="2">
          <dgm:choose name="Name5">
            <dgm:if name="Name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l" for="ch" forName="picture_2" refType="w" refFor="ch" refForName="picture_1" fact="1.21"/>
                <dgm:constr type="ctrY" for="ch" forName="picture_2" refType="h" refFor="ch" refForName="picture_1" fact="0.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Lst>
            </dgm:if>
            <dgm:else name="Name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r" for="ch" forName="picture_2" refType="w"/>
                <dgm:constr type="rOff" for="ch" forName="picture_2" refType="w" refFor="ch" refForName="picture_1" fact="-1.21"/>
                <dgm:constr type="ctrY" for="ch" forName="picture_2" refType="h" refFor="ch" refForName="picture_1" fact="0.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Lst>
            </dgm:else>
          </dgm:choose>
        </dgm:if>
        <dgm:if name="Name8" axis="ch" ptType="node" func="cnt" op="lte" val="3">
          <dgm:choose name="Name9">
            <dgm:if name="Name10"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l" for="ch" forName="picture_2" refType="w" refFor="ch" refForName="picture_1" fact="1.21"/>
                <dgm:constr type="ctrY" for="ch" forName="picture_2" refType="h" refFor="ch" refForName="picture_1" fact="0.18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l" for="ch" forName="picture_3" refType="w" refFor="ch" refForName="picture_1" fact="1.21"/>
                <dgm:constr type="ctrY" for="ch" forName="picture_3" refType="h" refFor="ch" refForName="picture_1" fact="0.812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Lst>
            </dgm:if>
            <dgm:else name="Name11">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r" for="ch" forName="picture_2" refType="w"/>
                <dgm:constr type="rOff" for="ch" forName="picture_2" refType="w" refFor="ch" refForName="picture_1" fact="-1.21"/>
                <dgm:constr type="ctrY" for="ch" forName="picture_2" refType="h" refFor="ch" refForName="picture_1" fact="0.18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r" for="ch" forName="picture_3" refType="w"/>
                <dgm:constr type="rOff" for="ch" forName="picture_3" refType="w" refFor="ch" refForName="picture_1" fact="-1.21"/>
                <dgm:constr type="ctrY" for="ch" forName="picture_3" refType="h" refFor="ch" refForName="picture_1" fact="0.812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Lst>
            </dgm:else>
          </dgm:choose>
        </dgm:if>
        <dgm:if name="Name12" axis="ch" ptType="node" func="cnt" op="lte" val="4">
          <dgm:choose name="Name13">
            <dgm:if name="Name14"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l" for="ch" forName="picture_2" refType="w" refFor="ch" refForName="picture_1" fact="1.354"/>
                <dgm:constr type="ctrY" for="ch" forName="picture_2" refType="h" refFor="ch" refForName="picture_1" fact="0.1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l" for="ch" forName="picture_3" refType="w" refFor="ch" refForName="picture_1" fact="1.21"/>
                <dgm:constr type="ctrY" for="ch" forName="picture_3" refType="h" refFor="ch" refForName="picture_1" fact="0.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l" for="ch" forName="picture_4" refType="w" refFor="ch" refForName="picture_1" fact="1.354"/>
                <dgm:constr type="ctrY" for="ch" forName="picture_4" refType="h" refFor="ch" refForName="picture_1" fact="0.8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Lst>
            </dgm:if>
            <dgm:else name="Name15">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r" for="ch" forName="picture_2" refType="w"/>
                <dgm:constr type="rOff" for="ch" forName="picture_2" refType="w" refFor="ch" refForName="picture_1" fact="-1.354"/>
                <dgm:constr type="ctrY" for="ch" forName="picture_2" refType="h" refFor="ch" refForName="picture_1" fact="0.1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r" for="ch" forName="picture_3" refType="w"/>
                <dgm:constr type="rOff" for="ch" forName="picture_3" refType="w" refFor="ch" refForName="picture_1" fact="-1.21"/>
                <dgm:constr type="ctrY" for="ch" forName="picture_3" refType="h" refFor="ch" refForName="picture_1" fact="0.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r" for="ch" forName="picture_4" refType="w"/>
                <dgm:constr type="rOff" for="ch" forName="picture_4" refType="w" refFor="ch" refForName="picture_1" fact="-1.354"/>
                <dgm:constr type="ctrY" for="ch" forName="picture_4" refType="h" refFor="ch" refForName="picture_1" fact="0.8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Lst>
            </dgm:else>
          </dgm:choose>
        </dgm:if>
        <dgm:if name="Name16" axis="ch" ptType="node" func="cnt" op="lte" val="5">
          <dgm:choose name="Name17">
            <dgm:if name="Name18"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l" for="ch" forName="picture_2" refType="w" refFor="ch" refForName="picture_1" fact="1.375"/>
                <dgm:constr type="ctrY" for="ch" forName="picture_2" refType="h" refFor="ch" refForName="picture_1" fact="0.11"/>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l" for="ch" forName="picture_3" refType="w" refFor="ch" refForName="picture_1" fact="1.21"/>
                <dgm:constr type="ctrY" for="ch" forName="picture_3" refType="h" refFor="ch" refForName="picture_1" fact="0.353"/>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l" for="ch" forName="picture_4" refType="w" refFor="ch" refForName="picture_1" fact="1.21"/>
                <dgm:constr type="ctrY" for="ch" forName="picture_4" refType="h" refFor="ch" refForName="picture_1" fact="0.647"/>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l" for="ch" forName="picture_5" refType="w" refFor="ch" refForName="picture_1" fact="1.375"/>
                <dgm:constr type="ctrY" for="ch" forName="picture_5" refType="h" refFor="ch" refForName="picture_1" fact="0.8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Lst>
            </dgm:if>
            <dgm:else name="Name19">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r" for="ch" forName="picture_2" refType="w"/>
                <dgm:constr type="rOff" for="ch" forName="picture_2" refType="w" refFor="ch" refForName="picture_1" fact="-1.375"/>
                <dgm:constr type="ctrY" for="ch" forName="picture_2" refType="h" refFor="ch" refForName="picture_1" fact="0.11"/>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r" for="ch" forName="picture_3" refType="w"/>
                <dgm:constr type="rOff" for="ch" forName="picture_3" refType="w" refFor="ch" refForName="picture_1" fact="-1.21"/>
                <dgm:constr type="ctrY" for="ch" forName="picture_3" refType="h" refFor="ch" refForName="picture_1" fact="0.353"/>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r" for="ch" forName="picture_4" refType="w"/>
                <dgm:constr type="rOff" for="ch" forName="picture_4" refType="w" refFor="ch" refForName="picture_1" fact="-1.21"/>
                <dgm:constr type="ctrY" for="ch" forName="picture_4" refType="h" refFor="ch" refForName="picture_1" fact="0.647"/>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r" for="ch" forName="picture_5" refType="w"/>
                <dgm:constr type="rOff" for="ch" forName="picture_5" refType="w" refFor="ch" refForName="picture_1" fact="-1.375"/>
                <dgm:constr type="ctrY" for="ch" forName="picture_5" refType="h" refFor="ch" refForName="picture_1" fact="0.8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Lst>
            </dgm:else>
          </dgm:choose>
        </dgm:if>
        <dgm:if name="Name20" axis="ch" ptType="node" func="cnt" op="lte" val="6">
          <dgm:choose name="Name21">
            <dgm:if name="Name22"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l" for="ch" forName="picture_2" refType="w" refFor="ch" refForName="picture_1" fact="1.4238"/>
                <dgm:constr type="ctrY" for="ch" forName="picture_2" refType="h" refFor="ch" refForName="picture_1" fact="0.09"/>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l" for="ch" forName="picture_3" refType="w" refFor="ch" refForName="picture_1" fact="1.2667"/>
                <dgm:constr type="ctrY" for="ch" forName="picture_3" refType="h" refFor="ch" refForName="picture_1" fact="0.261"/>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l" for="ch" forName="picture_4" refType="w" refFor="ch" refForName="picture_1" fact="1.21"/>
                <dgm:constr type="ctrY" for="ch" forName="picture_4" refType="h" refFor="ch" refForName="picture_1" fact="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l" for="ch" forName="picture_5" refType="w" refFor="ch" refForName="picture_1" fact="1.2667"/>
                <dgm:constr type="ctrY" for="ch" forName="picture_5" refType="h" refFor="ch" refForName="picture_1" fact="0.73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l" for="ch" forName="picture_6" refType="w" refFor="ch" refForName="picture_1" fact="1.4238"/>
                <dgm:constr type="ctrY" for="ch" forName="picture_6" refType="h" refFor="ch" refForName="picture_1" fact="0.91"/>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Lst>
            </dgm:if>
            <dgm:else name="Name23">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r" for="ch" forName="picture_2" refType="w"/>
                <dgm:constr type="rOff" for="ch" forName="picture_2" refType="w" refFor="ch" refForName="picture_1" fact="-1.4238"/>
                <dgm:constr type="ctrY" for="ch" forName="picture_2" refType="h" refFor="ch" refForName="picture_1" fact="0.09"/>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r" for="ch" forName="picture_3" refType="w"/>
                <dgm:constr type="rOff" for="ch" forName="picture_3" refType="w" refFor="ch" refForName="picture_1" fact="-1.2667"/>
                <dgm:constr type="ctrY" for="ch" forName="picture_3" refType="h" refFor="ch" refForName="picture_1" fact="0.261"/>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r" for="ch" forName="picture_4" refType="w"/>
                <dgm:constr type="rOff" for="ch" forName="picture_4" refType="w" refFor="ch" refForName="picture_1" fact="-1.21"/>
                <dgm:constr type="ctrY" for="ch" forName="picture_4" refType="h" refFor="ch" refForName="picture_1" fact="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r" for="ch" forName="picture_5" refType="w"/>
                <dgm:constr type="rOff" for="ch" forName="picture_5" refType="w" refFor="ch" refForName="picture_1" fact="-1.2667"/>
                <dgm:constr type="ctrY" for="ch" forName="picture_5" refType="h" refFor="ch" refForName="picture_1" fact="0.73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r" for="ch" forName="picture_6" refType="w"/>
                <dgm:constr type="rOff" for="ch" forName="picture_6" refType="w" refFor="ch" refForName="picture_1" fact="-1.4238"/>
                <dgm:constr type="ctrY" for="ch" forName="picture_6" refType="h" refFor="ch" refForName="picture_1" fact="0.91"/>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Lst>
            </dgm:else>
          </dgm:choose>
        </dgm:if>
        <dgm:else name="Name24">
          <dgm:choose name="Name25">
            <dgm:if name="Name2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l" for="ch" forName="picture_2" refType="w" refFor="ch" refForName="picture_1" fact="1.4363"/>
                <dgm:constr type="ctrY" for="ch" forName="picture_2" refType="h" refFor="ch" refForName="picture_1" fact="0.0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l" for="ch" forName="picture_3" refType="w" refFor="ch" refForName="picture_1" fact="1.2898"/>
                <dgm:constr type="ctrY" for="ch" forName="picture_3" refType="h" refFor="ch" refForName="picture_1" fact="0.227"/>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l" for="ch" forName="picture_4" refType="w" refFor="ch" refForName="picture_1" fact="1.21"/>
                <dgm:constr type="ctrY" for="ch" forName="picture_4" refType="h" refFor="ch" refForName="picture_1" fact="0.4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l" for="ch" forName="picture_5" refType="w" refFor="ch" refForName="picture_1" fact="1.21"/>
                <dgm:constr type="ctrY" for="ch" forName="picture_5" refType="h" refFor="ch" refForName="picture_1" fact="0.595"/>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l" for="ch" forName="picture_6" refType="w" refFor="ch" refForName="picture_1" fact="1.2898"/>
                <dgm:constr type="ctrY" for="ch" forName="picture_6" refType="h" refFor="ch" refForName="picture_1" fact="0.773"/>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l" for="ch" forName="picture_7" refType="w" refFor="ch" refForName="picture_1" fact="1.4363"/>
                <dgm:constr type="ctrY" for="ch" forName="picture_7" refType="h" refFor="ch" refForName="picture_1" fact="0.925"/>
                <dgm:constr type="l" for="ch" forName="line_7" refType="ctrX" refFor="ch" refForName="picture_1"/>
                <dgm:constr type="h" for="ch" forName="line_7"/>
                <dgm:constr type="r" for="ch" forName="line_7" refType="ctrX" refFor="ch" refForName="picture_7"/>
                <dgm:constr type="ctrY" for="ch" forName="line_7" refType="ctrY" refFor="ch" refForName="picture_7"/>
                <dgm:constr type="r" for="ch" forName="textparent_7" refType="w"/>
                <dgm:constr type="h" for="ch" forName="textparent_7" refType="h" refFor="ch" refForName="picture_7"/>
                <dgm:constr type="l" for="ch" forName="textparent_7" refType="r" refFor="ch" refForName="picture_7"/>
                <dgm:constr type="ctrY" for="ch" forName="textparent_7" refType="ctrY" refFor="ch" refForName="picture_7"/>
                <dgm:constr type="primFontSz" for="des" forName="text_7" refType="primFontSz" refFor="des" refForName="text_2" op="equ"/>
              </dgm:constrLst>
            </dgm:if>
            <dgm:else name="Name2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r" for="ch" forName="picture_2" refType="w"/>
                <dgm:constr type="rOff" for="ch" forName="picture_2" refType="w" refFor="ch" refForName="picture_1" fact="-1.4363"/>
                <dgm:constr type="ctrY" for="ch" forName="picture_2" refType="h" refFor="ch" refForName="picture_1" fact="0.0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r" for="ch" forName="picture_3" refType="w"/>
                <dgm:constr type="rOff" for="ch" forName="picture_3" refType="w" refFor="ch" refForName="picture_1" fact="-1.2898"/>
                <dgm:constr type="ctrY" for="ch" forName="picture_3" refType="h" refFor="ch" refForName="picture_1" fact="0.227"/>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r" for="ch" forName="picture_4" refType="w"/>
                <dgm:constr type="rOff" for="ch" forName="picture_4" refType="w" refFor="ch" refForName="picture_1" fact="-1.21"/>
                <dgm:constr type="ctrY" for="ch" forName="picture_4" refType="h" refFor="ch" refForName="picture_1" fact="0.4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r" for="ch" forName="picture_5" refType="w"/>
                <dgm:constr type="rOff" for="ch" forName="picture_5" refType="w" refFor="ch" refForName="picture_1" fact="-1.21"/>
                <dgm:constr type="ctrY" for="ch" forName="picture_5" refType="h" refFor="ch" refForName="picture_1" fact="0.595"/>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r" for="ch" forName="picture_6" refType="w"/>
                <dgm:constr type="rOff" for="ch" forName="picture_6" refType="w" refFor="ch" refForName="picture_1" fact="-1.2898"/>
                <dgm:constr type="ctrY" for="ch" forName="picture_6" refType="h" refFor="ch" refForName="picture_1" fact="0.773"/>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r" for="ch" forName="picture_7" refType="w"/>
                <dgm:constr type="rOff" for="ch" forName="picture_7" refType="w" refFor="ch" refForName="picture_1" fact="-1.4363"/>
                <dgm:constr type="ctrY" for="ch" forName="picture_7" refType="h" refFor="ch" refForName="picture_1" fact="0.925"/>
                <dgm:constr type="r" for="ch" forName="line_7" refType="ctrX" refFor="ch" refForName="picture_1"/>
                <dgm:constr type="h" for="ch" forName="line_7"/>
                <dgm:constr type="l" for="ch" forName="line_7" refType="ctrX" refFor="ch" refForName="picture_7"/>
                <dgm:constr type="ctrY" for="ch" forName="line_7" refType="ctrY" refFor="ch" refForName="picture_7"/>
                <dgm:constr type="l" for="ch" forName="textparent_7"/>
                <dgm:constr type="h" for="ch" forName="textparent_7" refType="h" refFor="ch" refForName="picture_7"/>
                <dgm:constr type="r" for="ch" forName="textparent_7" refType="l" refFor="ch" refForName="picture_7"/>
                <dgm:constr type="ctrY" for="ch" forName="textparent_7" refType="ctrY" refFor="ch" refForName="picture_7"/>
                <dgm:constr type="primFontSz" for="des" forName="text_7" refType="primFontSz" refFor="des" refForName="text_2" op="equ"/>
              </dgm:constrLst>
            </dgm:else>
          </dgm:choose>
        </dgm:else>
      </dgm:choose>
      <dgm:forEach name="wrapper" axis="self" ptType="parTrans">
        <dgm:forEach name="wrapper2" axis="self" ptType="sibTrans" st="2">
          <dgm:forEach name="pictureRepeat" axis="self">
            <dgm:layoutNode name="pictureRepeatNode" styleLbl="alignImgPlace1">
              <dgm:alg type="sp"/>
              <dgm:shape xmlns:r="http://schemas.openxmlformats.org/officeDocument/2006/relationships" type="ellipse" r:blip="" blipPhldr="1">
                <dgm:adjLst/>
              </dgm:shape>
              <dgm:presOf axis="self"/>
            </dgm:layoutNode>
          </dgm:forEach>
        </dgm:forEach>
      </dgm:forEach>
      <dgm:forEach name="Name28" axis="ch" ptType="sibTrans" hideLastTrans="0" cnt="1">
        <dgm:layoutNode name="picture_1">
          <dgm:alg type="sp"/>
          <dgm:shape xmlns:r="http://schemas.openxmlformats.org/officeDocument/2006/relationships" r:blip="">
            <dgm:adjLst/>
          </dgm:shape>
          <dgm:presOf/>
          <dgm:constrLst/>
          <dgm:forEach name="Name29" ref="pictureRepeat"/>
        </dgm:layoutNode>
      </dgm:forEach>
      <dgm:forEach name="Name30" axis="ch" ptType="node" cnt="1">
        <dgm:layoutNode name="text_1" styleLbl="node1">
          <dgm:varLst>
            <dgm:bulletEnabled val="1"/>
          </dgm:varLst>
          <dgm:alg type="tx">
            <dgm:param type="txAnchorVert" val="b"/>
            <dgm:param type="txAnchorVertCh" val="b"/>
            <dgm:param type="parTxRTLAlign" val="r"/>
            <dgm:param type="shpTxRTLAlignCh" val="r"/>
          </dgm:alg>
          <dgm:shape xmlns:r="http://schemas.openxmlformats.org/officeDocument/2006/relationships" type="rect" r:blip="" hideGeom="1">
            <dgm:adjLst/>
          </dgm:shape>
          <dgm:presOf axis="desOrSelf" ptType="node"/>
          <dgm:constrLst>
            <dgm:constr type="primFontSz" val="65"/>
            <dgm:constr type="lMarg"/>
            <dgm:constr type="rMarg"/>
            <dgm:constr type="tMarg"/>
            <dgm:constr type="bMarg"/>
          </dgm:constrLst>
          <dgm:ruleLst>
            <dgm:rule type="primFontSz" val="5" fact="NaN" max="NaN"/>
          </dgm:ruleLst>
        </dgm:layoutNode>
      </dgm:forEach>
      <dgm:forEach name="Name31" axis="ch" ptType="sibTrans" hideLastTrans="0" st="2" cnt="1">
        <dgm:layoutNode name="picture_2">
          <dgm:alg type="sp"/>
          <dgm:shape xmlns:r="http://schemas.openxmlformats.org/officeDocument/2006/relationships" r:blip="">
            <dgm:adjLst/>
          </dgm:shape>
          <dgm:presOf/>
          <dgm:constrLst/>
          <dgm:forEach name="Name32" ref="pictureRepeat"/>
        </dgm:layoutNode>
      </dgm:forEach>
      <dgm:forEach name="Name33" axis="ch" ptType="node" st="2" cnt="1">
        <dgm:layoutNode name="line_2" styleLbl="parChTrans1D1">
          <dgm:alg type="sp"/>
          <dgm:shape xmlns:r="http://schemas.openxmlformats.org/officeDocument/2006/relationships" type="line" r:blip="" zOrderOff="-100">
            <dgm:adjLst/>
          </dgm:shape>
          <dgm:presOf/>
        </dgm:layoutNode>
        <dgm:layoutNode name="textparent_2">
          <dgm:choose name="Name34">
            <dgm:if name="Name35" func="var" arg="dir" op="equ" val="norm">
              <dgm:alg type="lin">
                <dgm:param type="horzAlign" val="l"/>
              </dgm:alg>
            </dgm:if>
            <dgm:else name="Name36">
              <dgm:alg type="lin">
                <dgm:param type="horzAlign" val="r"/>
              </dgm:alg>
            </dgm:else>
          </dgm:choose>
          <dgm:shape xmlns:r="http://schemas.openxmlformats.org/officeDocument/2006/relationships" type="rect" r:blip="" hideGeom="1">
            <dgm:adjLst/>
          </dgm:shape>
          <dgm:constrLst>
            <dgm:constr type="userW" for="ch" forName="text_2" refType="w"/>
            <dgm:constr type="h" for="ch" forName="text_2" refType="h"/>
          </dgm:constrLst>
          <dgm:presOf/>
          <dgm:layoutNode name="text_2" styleLbl="revTx">
            <dgm:varLst>
              <dgm:bulletEnabled val="1"/>
            </dgm:varLst>
            <dgm:choose name="Name37">
              <dgm:if name="Name38" func="var" arg="dir" op="equ" val="norm">
                <dgm:alg type="tx">
                  <dgm:param type="parTxLTRAlign" val="l"/>
                  <dgm:param type="shpTxLTRAlignCh" val="l"/>
                  <dgm:param type="parTxRTLAlign" val="r"/>
                  <dgm:param type="shpTxRTLAlignCh" val="r"/>
                </dgm:alg>
              </dgm:if>
              <dgm:else name="Name39">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0" axis="ch" ptType="sibTrans" hideLastTrans="0" st="3" cnt="1">
        <dgm:layoutNode name="picture_3">
          <dgm:alg type="sp"/>
          <dgm:shape xmlns:r="http://schemas.openxmlformats.org/officeDocument/2006/relationships" r:blip="">
            <dgm:adjLst/>
          </dgm:shape>
          <dgm:presOf/>
          <dgm:constrLst/>
          <dgm:forEach name="Name41" ref="pictureRepeat"/>
        </dgm:layoutNode>
      </dgm:forEach>
      <dgm:forEach name="Name42" axis="ch" ptType="node" st="3" cnt="1">
        <dgm:layoutNode name="line_3" styleLbl="parChTrans1D1">
          <dgm:alg type="sp"/>
          <dgm:shape xmlns:r="http://schemas.openxmlformats.org/officeDocument/2006/relationships" type="line" r:blip="" zOrderOff="-100">
            <dgm:adjLst/>
          </dgm:shape>
          <dgm:presOf/>
        </dgm:layoutNode>
        <dgm:layoutNode name="textparent_3">
          <dgm:choose name="Name43">
            <dgm:if name="Name44" func="var" arg="dir" op="equ" val="norm">
              <dgm:alg type="lin">
                <dgm:param type="horzAlign" val="l"/>
              </dgm:alg>
            </dgm:if>
            <dgm:else name="Name45">
              <dgm:alg type="lin">
                <dgm:param type="horzAlign" val="r"/>
              </dgm:alg>
            </dgm:else>
          </dgm:choose>
          <dgm:shape xmlns:r="http://schemas.openxmlformats.org/officeDocument/2006/relationships" type="rect" r:blip="" hideGeom="1">
            <dgm:adjLst/>
          </dgm:shape>
          <dgm:constrLst>
            <dgm:constr type="userW" for="ch" forName="text_3" refType="w"/>
            <dgm:constr type="h" for="ch" forName="text_3" refType="h"/>
          </dgm:constrLst>
          <dgm:presOf/>
          <dgm:layoutNode name="text_3" styleLbl="revTx">
            <dgm:varLst>
              <dgm:bulletEnabled val="1"/>
            </dgm:varLst>
            <dgm:choose name="Name46">
              <dgm:if name="Name47" func="var" arg="dir" op="equ" val="norm">
                <dgm:alg type="tx">
                  <dgm:param type="parTxLTRAlign" val="l"/>
                  <dgm:param type="shpTxLTRAlignCh" val="l"/>
                  <dgm:param type="parTxRTLAlign" val="r"/>
                  <dgm:param type="shpTxRTLAlignCh" val="r"/>
                </dgm:alg>
              </dgm:if>
              <dgm:else name="Name48">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9" axis="ch" ptType="sibTrans" hideLastTrans="0" st="4" cnt="1">
        <dgm:layoutNode name="picture_4">
          <dgm:alg type="sp"/>
          <dgm:shape xmlns:r="http://schemas.openxmlformats.org/officeDocument/2006/relationships" r:blip="">
            <dgm:adjLst/>
          </dgm:shape>
          <dgm:presOf/>
          <dgm:constrLst/>
          <dgm:forEach name="Name50" ref="pictureRepeat"/>
        </dgm:layoutNode>
      </dgm:forEach>
      <dgm:forEach name="Name51" axis="ch" ptType="node" st="4" cnt="1">
        <dgm:layoutNode name="line_4" styleLbl="parChTrans1D1">
          <dgm:alg type="sp"/>
          <dgm:shape xmlns:r="http://schemas.openxmlformats.org/officeDocument/2006/relationships" type="line" r:blip="" zOrderOff="-100">
            <dgm:adjLst/>
          </dgm:shape>
          <dgm:presOf/>
        </dgm:layoutNode>
        <dgm:layoutNode name="textparent_4">
          <dgm:choose name="Name52">
            <dgm:if name="Name53" func="var" arg="dir" op="equ" val="norm">
              <dgm:alg type="lin">
                <dgm:param type="horzAlign" val="l"/>
              </dgm:alg>
            </dgm:if>
            <dgm:else name="Name54">
              <dgm:alg type="lin">
                <dgm:param type="horzAlign" val="r"/>
              </dgm:alg>
            </dgm:else>
          </dgm:choose>
          <dgm:shape xmlns:r="http://schemas.openxmlformats.org/officeDocument/2006/relationships" type="rect" r:blip="" hideGeom="1">
            <dgm:adjLst/>
          </dgm:shape>
          <dgm:constrLst>
            <dgm:constr type="userW" for="ch" forName="text_4" refType="w"/>
            <dgm:constr type="h" for="ch" forName="text_4" refType="h"/>
          </dgm:constrLst>
          <dgm:presOf/>
          <dgm:layoutNode name="text_4" styleLbl="revTx">
            <dgm:varLst>
              <dgm:bulletEnabled val="1"/>
            </dgm:varLst>
            <dgm:choose name="Name55">
              <dgm:if name="Name56" func="var" arg="dir" op="equ" val="norm">
                <dgm:alg type="tx">
                  <dgm:param type="parTxLTRAlign" val="l"/>
                  <dgm:param type="shpTxLTRAlignCh" val="l"/>
                  <dgm:param type="parTxRTLAlign" val="r"/>
                  <dgm:param type="shpTxRTLAlignCh" val="r"/>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58" axis="ch" ptType="sibTrans" hideLastTrans="0" st="5" cnt="1">
        <dgm:layoutNode name="picture_5">
          <dgm:alg type="sp"/>
          <dgm:shape xmlns:r="http://schemas.openxmlformats.org/officeDocument/2006/relationships" r:blip="">
            <dgm:adjLst/>
          </dgm:shape>
          <dgm:presOf/>
          <dgm:constrLst/>
          <dgm:forEach name="Name59" ref="pictureRepeat"/>
        </dgm:layoutNode>
      </dgm:forEach>
      <dgm:forEach name="Name60" axis="ch" ptType="node" st="5" cnt="1">
        <dgm:layoutNode name="line_5" styleLbl="parChTrans1D1">
          <dgm:alg type="sp"/>
          <dgm:shape xmlns:r="http://schemas.openxmlformats.org/officeDocument/2006/relationships" type="line" r:blip="" zOrderOff="-100">
            <dgm:adjLst/>
          </dgm:shape>
          <dgm:presOf/>
        </dgm:layoutNode>
        <dgm:layoutNode name="textparent_5">
          <dgm:choose name="Name61">
            <dgm:if name="Name62" func="var" arg="dir" op="equ" val="norm">
              <dgm:alg type="lin">
                <dgm:param type="horzAlign" val="l"/>
              </dgm:alg>
            </dgm:if>
            <dgm:else name="Name63">
              <dgm:alg type="lin">
                <dgm:param type="horzAlign" val="r"/>
              </dgm:alg>
            </dgm:else>
          </dgm:choose>
          <dgm:shape xmlns:r="http://schemas.openxmlformats.org/officeDocument/2006/relationships" type="rect" r:blip="" hideGeom="1">
            <dgm:adjLst/>
          </dgm:shape>
          <dgm:constrLst>
            <dgm:constr type="userW" for="ch" forName="text_5" refType="w"/>
            <dgm:constr type="h" for="ch" forName="text_5" refType="h"/>
          </dgm:constrLst>
          <dgm:presOf/>
          <dgm:layoutNode name="text_5" styleLbl="revTx">
            <dgm:varLst>
              <dgm:bulletEnabled val="1"/>
            </dgm:varLst>
            <dgm:choose name="Name64">
              <dgm:if name="Name65" func="var" arg="dir" op="equ" val="norm">
                <dgm:alg type="tx">
                  <dgm:param type="parTxLTRAlign" val="l"/>
                  <dgm:param type="shpTxLTRAlignCh" val="l"/>
                  <dgm:param type="parTxRTLAlign" val="r"/>
                  <dgm:param type="shpTxRTLAlignCh" val="r"/>
                </dgm:alg>
              </dgm:if>
              <dgm:else name="Name66">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67" axis="ch" ptType="sibTrans" hideLastTrans="0" st="6" cnt="1">
        <dgm:layoutNode name="picture_6">
          <dgm:alg type="sp"/>
          <dgm:shape xmlns:r="http://schemas.openxmlformats.org/officeDocument/2006/relationships" r:blip="">
            <dgm:adjLst/>
          </dgm:shape>
          <dgm:presOf/>
          <dgm:constrLst/>
          <dgm:forEach name="Name68" ref="pictureRepeat"/>
        </dgm:layoutNode>
      </dgm:forEach>
      <dgm:forEach name="Name69" axis="ch" ptType="node" st="6" cnt="1">
        <dgm:layoutNode name="line_6" styleLbl="parChTrans1D1">
          <dgm:alg type="sp"/>
          <dgm:shape xmlns:r="http://schemas.openxmlformats.org/officeDocument/2006/relationships" type="line" r:blip="" zOrderOff="-100">
            <dgm:adjLst/>
          </dgm:shape>
          <dgm:presOf/>
        </dgm:layoutNode>
        <dgm:layoutNode name="textparent_6">
          <dgm:choose name="Name70">
            <dgm:if name="Name71" func="var" arg="dir" op="equ" val="norm">
              <dgm:alg type="lin">
                <dgm:param type="horzAlign" val="l"/>
              </dgm:alg>
            </dgm:if>
            <dgm:else name="Name72">
              <dgm:alg type="lin">
                <dgm:param type="horzAlign" val="r"/>
              </dgm:alg>
            </dgm:else>
          </dgm:choose>
          <dgm:shape xmlns:r="http://schemas.openxmlformats.org/officeDocument/2006/relationships" type="rect" r:blip="" hideGeom="1">
            <dgm:adjLst/>
          </dgm:shape>
          <dgm:constrLst>
            <dgm:constr type="userW" for="ch" forName="text_6" refType="w"/>
            <dgm:constr type="h" for="ch" forName="text_6" refType="h"/>
          </dgm:constrLst>
          <dgm:presOf/>
          <dgm:layoutNode name="text_6" styleLbl="revTx">
            <dgm:varLst>
              <dgm:bulletEnabled val="1"/>
            </dgm:varLst>
            <dgm:choose name="Name73">
              <dgm:if name="Name74" func="var" arg="dir" op="equ" val="norm">
                <dgm:alg type="tx">
                  <dgm:param type="parTxLTRAlign" val="l"/>
                  <dgm:param type="shpTxLTRAlignCh" val="l"/>
                  <dgm:param type="parTxRTLAlign" val="r"/>
                  <dgm:param type="shpTxRTLAlignCh" val="r"/>
                </dgm:alg>
              </dgm:if>
              <dgm:else name="Name75">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76" axis="ch" ptType="sibTrans" hideLastTrans="0" st="7" cnt="1">
        <dgm:layoutNode name="picture_7">
          <dgm:alg type="sp"/>
          <dgm:shape xmlns:r="http://schemas.openxmlformats.org/officeDocument/2006/relationships" r:blip="">
            <dgm:adjLst/>
          </dgm:shape>
          <dgm:presOf/>
          <dgm:constrLst/>
          <dgm:forEach name="Name77" ref="pictureRepeat"/>
        </dgm:layoutNode>
      </dgm:forEach>
      <dgm:forEach name="Name78" axis="ch" ptType="node" st="7" cnt="1">
        <dgm:layoutNode name="line_7" styleLbl="parChTrans1D1">
          <dgm:alg type="sp"/>
          <dgm:shape xmlns:r="http://schemas.openxmlformats.org/officeDocument/2006/relationships" type="line" r:blip="" zOrderOff="-100">
            <dgm:adjLst/>
          </dgm:shape>
          <dgm:presOf/>
        </dgm:layoutNode>
        <dgm:layoutNode name="textparent_7">
          <dgm:choose name="Name79">
            <dgm:if name="Name80" func="var" arg="dir" op="equ" val="norm">
              <dgm:alg type="lin">
                <dgm:param type="horzAlign" val="l"/>
              </dgm:alg>
            </dgm:if>
            <dgm:else name="Name81">
              <dgm:alg type="lin">
                <dgm:param type="horzAlign" val="r"/>
              </dgm:alg>
            </dgm:else>
          </dgm:choose>
          <dgm:shape xmlns:r="http://schemas.openxmlformats.org/officeDocument/2006/relationships" type="rect" r:blip="" hideGeom="1">
            <dgm:adjLst/>
          </dgm:shape>
          <dgm:constrLst>
            <dgm:constr type="userW" for="ch" forName="text_7" refType="w"/>
            <dgm:constr type="h" for="ch" forName="text_7" refType="h"/>
          </dgm:constrLst>
          <dgm:presOf/>
          <dgm:layoutNode name="text_7" styleLbl="revTx">
            <dgm:varLst>
              <dgm:bulletEnabled val="1"/>
            </dgm:varLst>
            <dgm:choose name="Name82">
              <dgm:if name="Name83" func="var" arg="dir" op="equ" val="norm">
                <dgm:alg type="tx">
                  <dgm:param type="parTxLTRAlign" val="l"/>
                  <dgm:param type="shpTxLTRAlignCh" val="l"/>
                  <dgm:param type="parTxRTLAlign" val="r"/>
                  <dgm:param type="shpTxRTLAlignCh" val="r"/>
                </dgm:alg>
              </dgm:if>
              <dgm:else name="Name84">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82BA04-F075-4104-8282-31FA9E2B654F}" type="datetimeFigureOut">
              <a:rPr lang="en-US" smtClean="0"/>
              <a:t>7/29/2026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E0524D-BB52-4442-A768-9422B3DED2CC}" type="slidenum">
              <a:rPr lang="en-US" smtClean="0"/>
              <a:t>‹#›</a:t>
            </a:fld>
            <a:endParaRPr lang="en-US"/>
          </a:p>
        </p:txBody>
      </p:sp>
    </p:spTree>
    <p:extLst>
      <p:ext uri="{BB962C8B-B14F-4D97-AF65-F5344CB8AC3E}">
        <p14:creationId xmlns:p14="http://schemas.microsoft.com/office/powerpoint/2010/main" val="29988944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E0524D-BB52-4442-A768-9422B3DED2CC}" type="slidenum">
              <a:rPr lang="en-US" smtClean="0"/>
              <a:t>3</a:t>
            </a:fld>
            <a:endParaRPr lang="en-US"/>
          </a:p>
        </p:txBody>
      </p:sp>
    </p:spTree>
    <p:extLst>
      <p:ext uri="{BB962C8B-B14F-4D97-AF65-F5344CB8AC3E}">
        <p14:creationId xmlns:p14="http://schemas.microsoft.com/office/powerpoint/2010/main" val="36413062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E0524D-BB52-4442-A768-9422B3DED2CC}" type="slidenum">
              <a:rPr lang="en-US" smtClean="0"/>
              <a:t>8</a:t>
            </a:fld>
            <a:endParaRPr lang="en-US"/>
          </a:p>
        </p:txBody>
      </p:sp>
    </p:spTree>
    <p:extLst>
      <p:ext uri="{BB962C8B-B14F-4D97-AF65-F5344CB8AC3E}">
        <p14:creationId xmlns:p14="http://schemas.microsoft.com/office/powerpoint/2010/main" val="18407977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183E4-3285-65A0-D8E9-B13FB702CE31}"/>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9CE512B-5189-95DA-0A7E-FF93AD76CEFF}"/>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42BDE2D-669C-20D3-30B7-4D6E12A12459}"/>
              </a:ext>
            </a:extLst>
          </p:cNvPr>
          <p:cNvSpPr>
            <a:spLocks noGrp="1"/>
          </p:cNvSpPr>
          <p:nvPr>
            <p:ph type="dt" sz="half" idx="10"/>
          </p:nvPr>
        </p:nvSpPr>
        <p:spPr>
          <a:xfrm>
            <a:off x="838200" y="6356350"/>
            <a:ext cx="2743200" cy="365125"/>
          </a:xfrm>
          <a:prstGeom prst="rect">
            <a:avLst/>
          </a:prstGeom>
        </p:spPr>
        <p:txBody>
          <a:bodyPr/>
          <a:lstStyle/>
          <a:p>
            <a:fld id="{1AD3A19B-602B-469A-AFF2-05ED7E78B9DA}" type="datetimeFigureOut">
              <a:rPr lang="en-US" smtClean="0"/>
              <a:t>7/29/2026</a:t>
            </a:fld>
            <a:endParaRPr lang="en-US"/>
          </a:p>
        </p:txBody>
      </p:sp>
      <p:sp>
        <p:nvSpPr>
          <p:cNvPr id="5" name="Footer Placeholder 4">
            <a:extLst>
              <a:ext uri="{FF2B5EF4-FFF2-40B4-BE49-F238E27FC236}">
                <a16:creationId xmlns:a16="http://schemas.microsoft.com/office/drawing/2014/main" id="{0AC6D7CB-43AA-ECC6-9B46-9A4FB0928A1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49ABDA4-52EC-B19C-22A3-335480829B04}"/>
              </a:ext>
            </a:extLst>
          </p:cNvPr>
          <p:cNvSpPr>
            <a:spLocks noGrp="1"/>
          </p:cNvSpPr>
          <p:nvPr>
            <p:ph type="sldNum" sz="quarter" idx="12"/>
          </p:nvPr>
        </p:nvSpPr>
        <p:spPr>
          <a:xfrm>
            <a:off x="8610600" y="6356350"/>
            <a:ext cx="2743200" cy="365125"/>
          </a:xfrm>
          <a:prstGeom prst="rect">
            <a:avLst/>
          </a:prstGeom>
        </p:spPr>
        <p:txBody>
          <a:bodyPr/>
          <a:lstStyle/>
          <a:p>
            <a:fld id="{1676E7EB-8AE4-4D76-8FCB-C191D12F0572}" type="slidenum">
              <a:rPr lang="en-US" smtClean="0"/>
              <a:t>‹#›</a:t>
            </a:fld>
            <a:endParaRPr lang="en-US"/>
          </a:p>
        </p:txBody>
      </p:sp>
    </p:spTree>
    <p:extLst>
      <p:ext uri="{BB962C8B-B14F-4D97-AF65-F5344CB8AC3E}">
        <p14:creationId xmlns:p14="http://schemas.microsoft.com/office/powerpoint/2010/main" val="39044246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0CFA74-429D-B395-2A3D-201E9CD3A87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8F67274-AE77-7B9C-9BBA-82E16BA49692}"/>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D22B8A2-5195-2087-F283-02BCE18C98D8}"/>
              </a:ext>
            </a:extLst>
          </p:cNvPr>
          <p:cNvSpPr>
            <a:spLocks noGrp="1"/>
          </p:cNvSpPr>
          <p:nvPr>
            <p:ph type="dt" sz="half" idx="10"/>
          </p:nvPr>
        </p:nvSpPr>
        <p:spPr>
          <a:xfrm>
            <a:off x="838200" y="6356350"/>
            <a:ext cx="2743200" cy="365125"/>
          </a:xfrm>
          <a:prstGeom prst="rect">
            <a:avLst/>
          </a:prstGeom>
        </p:spPr>
        <p:txBody>
          <a:bodyPr/>
          <a:lstStyle/>
          <a:p>
            <a:fld id="{1AD3A19B-602B-469A-AFF2-05ED7E78B9DA}" type="datetimeFigureOut">
              <a:rPr lang="en-US" smtClean="0"/>
              <a:t>7/29/2026</a:t>
            </a:fld>
            <a:endParaRPr lang="en-US"/>
          </a:p>
        </p:txBody>
      </p:sp>
      <p:sp>
        <p:nvSpPr>
          <p:cNvPr id="5" name="Footer Placeholder 4">
            <a:extLst>
              <a:ext uri="{FF2B5EF4-FFF2-40B4-BE49-F238E27FC236}">
                <a16:creationId xmlns:a16="http://schemas.microsoft.com/office/drawing/2014/main" id="{1B125BB1-BC77-6020-A7B3-D96BA3F35E4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297F27A-2871-EFE1-328C-5A0FE560B244}"/>
              </a:ext>
            </a:extLst>
          </p:cNvPr>
          <p:cNvSpPr>
            <a:spLocks noGrp="1"/>
          </p:cNvSpPr>
          <p:nvPr>
            <p:ph type="sldNum" sz="quarter" idx="12"/>
          </p:nvPr>
        </p:nvSpPr>
        <p:spPr>
          <a:xfrm>
            <a:off x="8610600" y="6356350"/>
            <a:ext cx="2743200" cy="365125"/>
          </a:xfrm>
          <a:prstGeom prst="rect">
            <a:avLst/>
          </a:prstGeom>
        </p:spPr>
        <p:txBody>
          <a:bodyPr/>
          <a:lstStyle/>
          <a:p>
            <a:fld id="{1676E7EB-8AE4-4D76-8FCB-C191D12F0572}" type="slidenum">
              <a:rPr lang="en-US" smtClean="0"/>
              <a:t>‹#›</a:t>
            </a:fld>
            <a:endParaRPr lang="en-US"/>
          </a:p>
        </p:txBody>
      </p:sp>
    </p:spTree>
    <p:extLst>
      <p:ext uri="{BB962C8B-B14F-4D97-AF65-F5344CB8AC3E}">
        <p14:creationId xmlns:p14="http://schemas.microsoft.com/office/powerpoint/2010/main" val="32577602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13A74C0-8ECA-C4BE-5CC6-9181FFC9A3E1}"/>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D8F0BAA-F341-BFA9-08C6-76243DA2F994}"/>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14C803-4EC7-654C-FAE5-8213CDC1EA02}"/>
              </a:ext>
            </a:extLst>
          </p:cNvPr>
          <p:cNvSpPr>
            <a:spLocks noGrp="1"/>
          </p:cNvSpPr>
          <p:nvPr>
            <p:ph type="dt" sz="half" idx="10"/>
          </p:nvPr>
        </p:nvSpPr>
        <p:spPr>
          <a:xfrm>
            <a:off x="838200" y="6356350"/>
            <a:ext cx="2743200" cy="365125"/>
          </a:xfrm>
          <a:prstGeom prst="rect">
            <a:avLst/>
          </a:prstGeom>
        </p:spPr>
        <p:txBody>
          <a:bodyPr/>
          <a:lstStyle/>
          <a:p>
            <a:fld id="{1AD3A19B-602B-469A-AFF2-05ED7E78B9DA}" type="datetimeFigureOut">
              <a:rPr lang="en-US" smtClean="0"/>
              <a:t>7/29/2026</a:t>
            </a:fld>
            <a:endParaRPr lang="en-US"/>
          </a:p>
        </p:txBody>
      </p:sp>
      <p:sp>
        <p:nvSpPr>
          <p:cNvPr id="5" name="Footer Placeholder 4">
            <a:extLst>
              <a:ext uri="{FF2B5EF4-FFF2-40B4-BE49-F238E27FC236}">
                <a16:creationId xmlns:a16="http://schemas.microsoft.com/office/drawing/2014/main" id="{AEA6F6F5-CDA8-899E-F55F-719FE4DF856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BCBCC13-CF86-61EE-9B43-1F5EA1AFBAAD}"/>
              </a:ext>
            </a:extLst>
          </p:cNvPr>
          <p:cNvSpPr>
            <a:spLocks noGrp="1"/>
          </p:cNvSpPr>
          <p:nvPr>
            <p:ph type="sldNum" sz="quarter" idx="12"/>
          </p:nvPr>
        </p:nvSpPr>
        <p:spPr>
          <a:xfrm>
            <a:off x="8610600" y="6356350"/>
            <a:ext cx="2743200" cy="365125"/>
          </a:xfrm>
          <a:prstGeom prst="rect">
            <a:avLst/>
          </a:prstGeom>
        </p:spPr>
        <p:txBody>
          <a:bodyPr/>
          <a:lstStyle/>
          <a:p>
            <a:fld id="{1676E7EB-8AE4-4D76-8FCB-C191D12F0572}" type="slidenum">
              <a:rPr lang="en-US" smtClean="0"/>
              <a:t>‹#›</a:t>
            </a:fld>
            <a:endParaRPr lang="en-US"/>
          </a:p>
        </p:txBody>
      </p:sp>
    </p:spTree>
    <p:extLst>
      <p:ext uri="{BB962C8B-B14F-4D97-AF65-F5344CB8AC3E}">
        <p14:creationId xmlns:p14="http://schemas.microsoft.com/office/powerpoint/2010/main" val="6350738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677376B-19C7-11A2-4F89-F98F31A82354}"/>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1DE4C7-DF30-E5C6-655B-56B075FCDFEE}"/>
              </a:ext>
            </a:extLst>
          </p:cNvPr>
          <p:cNvSpPr>
            <a:spLocks noGrp="1"/>
          </p:cNvSpPr>
          <p:nvPr>
            <p:ph type="dt" sz="half" idx="10"/>
          </p:nvPr>
        </p:nvSpPr>
        <p:spPr>
          <a:xfrm>
            <a:off x="838200" y="6356350"/>
            <a:ext cx="2743200" cy="365125"/>
          </a:xfrm>
          <a:prstGeom prst="rect">
            <a:avLst/>
          </a:prstGeom>
        </p:spPr>
        <p:txBody>
          <a:bodyPr/>
          <a:lstStyle/>
          <a:p>
            <a:fld id="{1AD3A19B-602B-469A-AFF2-05ED7E78B9DA}" type="datetimeFigureOut">
              <a:rPr lang="en-US" smtClean="0"/>
              <a:t>7/29/2026</a:t>
            </a:fld>
            <a:endParaRPr lang="en-US"/>
          </a:p>
        </p:txBody>
      </p:sp>
      <p:sp>
        <p:nvSpPr>
          <p:cNvPr id="5" name="Footer Placeholder 4">
            <a:extLst>
              <a:ext uri="{FF2B5EF4-FFF2-40B4-BE49-F238E27FC236}">
                <a16:creationId xmlns:a16="http://schemas.microsoft.com/office/drawing/2014/main" id="{A9AB3040-891D-515F-54BC-8970CB6B34B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0B72A76-6BD0-FFD6-BC7D-3FBBF6C6963F}"/>
              </a:ext>
            </a:extLst>
          </p:cNvPr>
          <p:cNvSpPr>
            <a:spLocks noGrp="1"/>
          </p:cNvSpPr>
          <p:nvPr>
            <p:ph type="sldNum" sz="quarter" idx="12"/>
          </p:nvPr>
        </p:nvSpPr>
        <p:spPr>
          <a:xfrm>
            <a:off x="8610600" y="6356350"/>
            <a:ext cx="2743200" cy="365125"/>
          </a:xfrm>
          <a:prstGeom prst="rect">
            <a:avLst/>
          </a:prstGeom>
        </p:spPr>
        <p:txBody>
          <a:bodyPr/>
          <a:lstStyle/>
          <a:p>
            <a:fld id="{1676E7EB-8AE4-4D76-8FCB-C191D12F0572}" type="slidenum">
              <a:rPr lang="en-US" smtClean="0"/>
              <a:t>‹#›</a:t>
            </a:fld>
            <a:endParaRPr lang="en-US"/>
          </a:p>
        </p:txBody>
      </p:sp>
    </p:spTree>
    <p:extLst>
      <p:ext uri="{BB962C8B-B14F-4D97-AF65-F5344CB8AC3E}">
        <p14:creationId xmlns:p14="http://schemas.microsoft.com/office/powerpoint/2010/main" val="9048580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002C3-A730-6AF6-8563-F9E4E60E651F}"/>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CEF2243-5FF9-2505-6BC9-71CB19E133BB}"/>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A28357E-47D3-4197-4FD8-3464412443E6}"/>
              </a:ext>
            </a:extLst>
          </p:cNvPr>
          <p:cNvSpPr>
            <a:spLocks noGrp="1"/>
          </p:cNvSpPr>
          <p:nvPr>
            <p:ph type="dt" sz="half" idx="10"/>
          </p:nvPr>
        </p:nvSpPr>
        <p:spPr>
          <a:xfrm>
            <a:off x="838200" y="6356350"/>
            <a:ext cx="2743200" cy="365125"/>
          </a:xfrm>
          <a:prstGeom prst="rect">
            <a:avLst/>
          </a:prstGeom>
        </p:spPr>
        <p:txBody>
          <a:bodyPr/>
          <a:lstStyle/>
          <a:p>
            <a:fld id="{1AD3A19B-602B-469A-AFF2-05ED7E78B9DA}" type="datetimeFigureOut">
              <a:rPr lang="en-US" smtClean="0"/>
              <a:t>7/29/2026</a:t>
            </a:fld>
            <a:endParaRPr lang="en-US"/>
          </a:p>
        </p:txBody>
      </p:sp>
      <p:sp>
        <p:nvSpPr>
          <p:cNvPr id="5" name="Footer Placeholder 4">
            <a:extLst>
              <a:ext uri="{FF2B5EF4-FFF2-40B4-BE49-F238E27FC236}">
                <a16:creationId xmlns:a16="http://schemas.microsoft.com/office/drawing/2014/main" id="{AFE448AF-1346-029B-CD47-8FAC3778D57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D96D69E-DC9A-CFD7-9B9A-65467AE46B41}"/>
              </a:ext>
            </a:extLst>
          </p:cNvPr>
          <p:cNvSpPr>
            <a:spLocks noGrp="1"/>
          </p:cNvSpPr>
          <p:nvPr>
            <p:ph type="sldNum" sz="quarter" idx="12"/>
          </p:nvPr>
        </p:nvSpPr>
        <p:spPr>
          <a:xfrm>
            <a:off x="8610600" y="6356350"/>
            <a:ext cx="2743200" cy="365125"/>
          </a:xfrm>
          <a:prstGeom prst="rect">
            <a:avLst/>
          </a:prstGeom>
        </p:spPr>
        <p:txBody>
          <a:bodyPr/>
          <a:lstStyle/>
          <a:p>
            <a:fld id="{1676E7EB-8AE4-4D76-8FCB-C191D12F0572}" type="slidenum">
              <a:rPr lang="en-US" smtClean="0"/>
              <a:t>‹#›</a:t>
            </a:fld>
            <a:endParaRPr lang="en-US"/>
          </a:p>
        </p:txBody>
      </p:sp>
    </p:spTree>
    <p:extLst>
      <p:ext uri="{BB962C8B-B14F-4D97-AF65-F5344CB8AC3E}">
        <p14:creationId xmlns:p14="http://schemas.microsoft.com/office/powerpoint/2010/main" val="1396381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36C450F-C1A3-11C0-F84B-2CF5C9F40B5E}"/>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6C3899D-35E1-E948-99AB-0BB2C07ECD5D}"/>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8248C05-B20D-D812-3C29-45487BFE7192}"/>
              </a:ext>
            </a:extLst>
          </p:cNvPr>
          <p:cNvSpPr>
            <a:spLocks noGrp="1"/>
          </p:cNvSpPr>
          <p:nvPr>
            <p:ph type="dt" sz="half" idx="10"/>
          </p:nvPr>
        </p:nvSpPr>
        <p:spPr>
          <a:xfrm>
            <a:off x="838200" y="6356350"/>
            <a:ext cx="2743200" cy="365125"/>
          </a:xfrm>
          <a:prstGeom prst="rect">
            <a:avLst/>
          </a:prstGeom>
        </p:spPr>
        <p:txBody>
          <a:bodyPr/>
          <a:lstStyle/>
          <a:p>
            <a:fld id="{1AD3A19B-602B-469A-AFF2-05ED7E78B9DA}" type="datetimeFigureOut">
              <a:rPr lang="en-US" smtClean="0"/>
              <a:t>7/29/2026</a:t>
            </a:fld>
            <a:endParaRPr lang="en-US"/>
          </a:p>
        </p:txBody>
      </p:sp>
      <p:sp>
        <p:nvSpPr>
          <p:cNvPr id="6" name="Footer Placeholder 5">
            <a:extLst>
              <a:ext uri="{FF2B5EF4-FFF2-40B4-BE49-F238E27FC236}">
                <a16:creationId xmlns:a16="http://schemas.microsoft.com/office/drawing/2014/main" id="{FF142A32-4C37-D96C-15A0-16158FD792D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B09E86A-6A5E-A51C-F06E-C5B38BDE0C60}"/>
              </a:ext>
            </a:extLst>
          </p:cNvPr>
          <p:cNvSpPr>
            <a:spLocks noGrp="1"/>
          </p:cNvSpPr>
          <p:nvPr>
            <p:ph type="sldNum" sz="quarter" idx="12"/>
          </p:nvPr>
        </p:nvSpPr>
        <p:spPr>
          <a:xfrm>
            <a:off x="8610600" y="6356350"/>
            <a:ext cx="2743200" cy="365125"/>
          </a:xfrm>
          <a:prstGeom prst="rect">
            <a:avLst/>
          </a:prstGeom>
        </p:spPr>
        <p:txBody>
          <a:bodyPr/>
          <a:lstStyle/>
          <a:p>
            <a:fld id="{1676E7EB-8AE4-4D76-8FCB-C191D12F0572}" type="slidenum">
              <a:rPr lang="en-US" smtClean="0"/>
              <a:t>‹#›</a:t>
            </a:fld>
            <a:endParaRPr lang="en-US"/>
          </a:p>
        </p:txBody>
      </p:sp>
      <p:sp>
        <p:nvSpPr>
          <p:cNvPr id="9" name="Title Placeholder 1">
            <a:extLst>
              <a:ext uri="{FF2B5EF4-FFF2-40B4-BE49-F238E27FC236}">
                <a16:creationId xmlns:a16="http://schemas.microsoft.com/office/drawing/2014/main" id="{5B885DC4-BBA9-4975-85F2-86190C08AB04}"/>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dirty="0"/>
              <a:t>Click to edit Master title style</a:t>
            </a:r>
          </a:p>
        </p:txBody>
      </p:sp>
    </p:spTree>
    <p:extLst>
      <p:ext uri="{BB962C8B-B14F-4D97-AF65-F5344CB8AC3E}">
        <p14:creationId xmlns:p14="http://schemas.microsoft.com/office/powerpoint/2010/main" val="25497621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42D1BC-D721-A615-C6E0-D47647547E76}"/>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3138E04-144A-4438-BC7D-CF84113367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17E2F3-2E1A-CFD3-DEC0-51C75F918459}"/>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CBDCF17-E4D6-76BE-8B6E-E0AEA925BF1D}"/>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1AF854E-FEC6-2E5E-5258-4BAACFC075B9}"/>
              </a:ext>
            </a:extLst>
          </p:cNvPr>
          <p:cNvSpPr>
            <a:spLocks noGrp="1"/>
          </p:cNvSpPr>
          <p:nvPr>
            <p:ph type="dt" sz="half" idx="10"/>
          </p:nvPr>
        </p:nvSpPr>
        <p:spPr>
          <a:xfrm>
            <a:off x="838200" y="6356350"/>
            <a:ext cx="2743200" cy="365125"/>
          </a:xfrm>
          <a:prstGeom prst="rect">
            <a:avLst/>
          </a:prstGeom>
        </p:spPr>
        <p:txBody>
          <a:bodyPr/>
          <a:lstStyle/>
          <a:p>
            <a:fld id="{1AD3A19B-602B-469A-AFF2-05ED7E78B9DA}" type="datetimeFigureOut">
              <a:rPr lang="en-US" smtClean="0"/>
              <a:t>7/29/2026</a:t>
            </a:fld>
            <a:endParaRPr lang="en-US"/>
          </a:p>
        </p:txBody>
      </p:sp>
      <p:sp>
        <p:nvSpPr>
          <p:cNvPr id="8" name="Footer Placeholder 7">
            <a:extLst>
              <a:ext uri="{FF2B5EF4-FFF2-40B4-BE49-F238E27FC236}">
                <a16:creationId xmlns:a16="http://schemas.microsoft.com/office/drawing/2014/main" id="{7734ECA7-2FEB-8CED-493C-2D6B8D9A0B9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8479D8E6-5394-9AD5-2AB6-A27152B9ADC2}"/>
              </a:ext>
            </a:extLst>
          </p:cNvPr>
          <p:cNvSpPr>
            <a:spLocks noGrp="1"/>
          </p:cNvSpPr>
          <p:nvPr>
            <p:ph type="sldNum" sz="quarter" idx="12"/>
          </p:nvPr>
        </p:nvSpPr>
        <p:spPr>
          <a:xfrm>
            <a:off x="8610600" y="6356350"/>
            <a:ext cx="2743200" cy="365125"/>
          </a:xfrm>
          <a:prstGeom prst="rect">
            <a:avLst/>
          </a:prstGeom>
        </p:spPr>
        <p:txBody>
          <a:bodyPr/>
          <a:lstStyle/>
          <a:p>
            <a:fld id="{1676E7EB-8AE4-4D76-8FCB-C191D12F0572}" type="slidenum">
              <a:rPr lang="en-US" smtClean="0"/>
              <a:t>‹#›</a:t>
            </a:fld>
            <a:endParaRPr lang="en-US"/>
          </a:p>
        </p:txBody>
      </p:sp>
      <p:sp>
        <p:nvSpPr>
          <p:cNvPr id="11" name="Title Placeholder 1">
            <a:extLst>
              <a:ext uri="{FF2B5EF4-FFF2-40B4-BE49-F238E27FC236}">
                <a16:creationId xmlns:a16="http://schemas.microsoft.com/office/drawing/2014/main" id="{0FA18F7F-7522-E194-0EF8-EC8D8AB2E130}"/>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dirty="0"/>
              <a:t>Click to edit Master title style</a:t>
            </a:r>
          </a:p>
        </p:txBody>
      </p:sp>
    </p:spTree>
    <p:extLst>
      <p:ext uri="{BB962C8B-B14F-4D97-AF65-F5344CB8AC3E}">
        <p14:creationId xmlns:p14="http://schemas.microsoft.com/office/powerpoint/2010/main" val="515101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7D29250-EF70-0E16-660F-48EF3351F1E7}"/>
              </a:ext>
            </a:extLst>
          </p:cNvPr>
          <p:cNvSpPr>
            <a:spLocks noGrp="1"/>
          </p:cNvSpPr>
          <p:nvPr>
            <p:ph type="dt" sz="half" idx="10"/>
          </p:nvPr>
        </p:nvSpPr>
        <p:spPr>
          <a:xfrm>
            <a:off x="838200" y="6356350"/>
            <a:ext cx="2743200" cy="365125"/>
          </a:xfrm>
          <a:prstGeom prst="rect">
            <a:avLst/>
          </a:prstGeom>
        </p:spPr>
        <p:txBody>
          <a:bodyPr/>
          <a:lstStyle/>
          <a:p>
            <a:fld id="{1AD3A19B-602B-469A-AFF2-05ED7E78B9DA}" type="datetimeFigureOut">
              <a:rPr lang="en-US" smtClean="0"/>
              <a:t>7/29/2026</a:t>
            </a:fld>
            <a:endParaRPr lang="en-US"/>
          </a:p>
        </p:txBody>
      </p:sp>
      <p:sp>
        <p:nvSpPr>
          <p:cNvPr id="4" name="Footer Placeholder 3">
            <a:extLst>
              <a:ext uri="{FF2B5EF4-FFF2-40B4-BE49-F238E27FC236}">
                <a16:creationId xmlns:a16="http://schemas.microsoft.com/office/drawing/2014/main" id="{11149CD0-6422-E573-55FE-03E667D7D21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3AF474A2-C86A-24D2-378C-DA9DE6472BCE}"/>
              </a:ext>
            </a:extLst>
          </p:cNvPr>
          <p:cNvSpPr>
            <a:spLocks noGrp="1"/>
          </p:cNvSpPr>
          <p:nvPr>
            <p:ph type="sldNum" sz="quarter" idx="12"/>
          </p:nvPr>
        </p:nvSpPr>
        <p:spPr>
          <a:xfrm>
            <a:off x="8610600" y="6356350"/>
            <a:ext cx="2743200" cy="365125"/>
          </a:xfrm>
          <a:prstGeom prst="rect">
            <a:avLst/>
          </a:prstGeom>
        </p:spPr>
        <p:txBody>
          <a:bodyPr/>
          <a:lstStyle/>
          <a:p>
            <a:fld id="{1676E7EB-8AE4-4D76-8FCB-C191D12F0572}" type="slidenum">
              <a:rPr lang="en-US" smtClean="0"/>
              <a:t>‹#›</a:t>
            </a:fld>
            <a:endParaRPr lang="en-US"/>
          </a:p>
        </p:txBody>
      </p:sp>
      <p:sp>
        <p:nvSpPr>
          <p:cNvPr id="7" name="Title Placeholder 1">
            <a:extLst>
              <a:ext uri="{FF2B5EF4-FFF2-40B4-BE49-F238E27FC236}">
                <a16:creationId xmlns:a16="http://schemas.microsoft.com/office/drawing/2014/main" id="{6EC396E2-C8D0-D53A-995B-4BA16BA67A22}"/>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dirty="0"/>
              <a:t>Click to edit Master title style</a:t>
            </a:r>
          </a:p>
        </p:txBody>
      </p:sp>
    </p:spTree>
    <p:extLst>
      <p:ext uri="{BB962C8B-B14F-4D97-AF65-F5344CB8AC3E}">
        <p14:creationId xmlns:p14="http://schemas.microsoft.com/office/powerpoint/2010/main" val="24474329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10D1DB3-53F0-78D0-CBD3-A940DE47D1D4}"/>
              </a:ext>
            </a:extLst>
          </p:cNvPr>
          <p:cNvSpPr>
            <a:spLocks noGrp="1"/>
          </p:cNvSpPr>
          <p:nvPr>
            <p:ph type="dt" sz="half" idx="10"/>
          </p:nvPr>
        </p:nvSpPr>
        <p:spPr>
          <a:xfrm>
            <a:off x="838200" y="6356350"/>
            <a:ext cx="2743200" cy="365125"/>
          </a:xfrm>
          <a:prstGeom prst="rect">
            <a:avLst/>
          </a:prstGeom>
        </p:spPr>
        <p:txBody>
          <a:bodyPr/>
          <a:lstStyle/>
          <a:p>
            <a:fld id="{1AD3A19B-602B-469A-AFF2-05ED7E78B9DA}" type="datetimeFigureOut">
              <a:rPr lang="en-US" smtClean="0"/>
              <a:t>7/29/2026</a:t>
            </a:fld>
            <a:endParaRPr lang="en-US"/>
          </a:p>
        </p:txBody>
      </p:sp>
      <p:sp>
        <p:nvSpPr>
          <p:cNvPr id="3" name="Footer Placeholder 2">
            <a:extLst>
              <a:ext uri="{FF2B5EF4-FFF2-40B4-BE49-F238E27FC236}">
                <a16:creationId xmlns:a16="http://schemas.microsoft.com/office/drawing/2014/main" id="{D1CAB70F-B655-9C29-6C9E-93C7527B14A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0B9C6D69-C37B-9D9E-903C-AB0D82FE0258}"/>
              </a:ext>
            </a:extLst>
          </p:cNvPr>
          <p:cNvSpPr>
            <a:spLocks noGrp="1"/>
          </p:cNvSpPr>
          <p:nvPr>
            <p:ph type="sldNum" sz="quarter" idx="12"/>
          </p:nvPr>
        </p:nvSpPr>
        <p:spPr>
          <a:xfrm>
            <a:off x="8610600" y="6356350"/>
            <a:ext cx="2743200" cy="365125"/>
          </a:xfrm>
          <a:prstGeom prst="rect">
            <a:avLst/>
          </a:prstGeom>
        </p:spPr>
        <p:txBody>
          <a:bodyPr/>
          <a:lstStyle/>
          <a:p>
            <a:fld id="{1676E7EB-8AE4-4D76-8FCB-C191D12F0572}" type="slidenum">
              <a:rPr lang="en-US" smtClean="0"/>
              <a:t>‹#›</a:t>
            </a:fld>
            <a:endParaRPr lang="en-US"/>
          </a:p>
        </p:txBody>
      </p:sp>
      <p:sp>
        <p:nvSpPr>
          <p:cNvPr id="6" name="Title Placeholder 1">
            <a:extLst>
              <a:ext uri="{FF2B5EF4-FFF2-40B4-BE49-F238E27FC236}">
                <a16:creationId xmlns:a16="http://schemas.microsoft.com/office/drawing/2014/main" id="{C89880DA-E340-6DCC-06F8-D4E58FFE5553}"/>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dirty="0"/>
              <a:t>Click to edit Master title style</a:t>
            </a:r>
          </a:p>
        </p:txBody>
      </p:sp>
    </p:spTree>
    <p:extLst>
      <p:ext uri="{BB962C8B-B14F-4D97-AF65-F5344CB8AC3E}">
        <p14:creationId xmlns:p14="http://schemas.microsoft.com/office/powerpoint/2010/main" val="14141325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1E9FAE-FD77-1D6B-40CE-30F2F443154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3DC1D0A-42D4-CF04-8D64-77F9A2EC3341}"/>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30884AB-3B6A-5D01-BD30-020E6CAA967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817D63F-7B75-C985-E928-65C6867B840A}"/>
              </a:ext>
            </a:extLst>
          </p:cNvPr>
          <p:cNvSpPr>
            <a:spLocks noGrp="1"/>
          </p:cNvSpPr>
          <p:nvPr>
            <p:ph type="dt" sz="half" idx="10"/>
          </p:nvPr>
        </p:nvSpPr>
        <p:spPr>
          <a:xfrm>
            <a:off x="838200" y="6356350"/>
            <a:ext cx="2743200" cy="365125"/>
          </a:xfrm>
          <a:prstGeom prst="rect">
            <a:avLst/>
          </a:prstGeom>
        </p:spPr>
        <p:txBody>
          <a:bodyPr/>
          <a:lstStyle/>
          <a:p>
            <a:fld id="{1AD3A19B-602B-469A-AFF2-05ED7E78B9DA}" type="datetimeFigureOut">
              <a:rPr lang="en-US" smtClean="0"/>
              <a:t>7/29/2026</a:t>
            </a:fld>
            <a:endParaRPr lang="en-US"/>
          </a:p>
        </p:txBody>
      </p:sp>
      <p:sp>
        <p:nvSpPr>
          <p:cNvPr id="6" name="Footer Placeholder 5">
            <a:extLst>
              <a:ext uri="{FF2B5EF4-FFF2-40B4-BE49-F238E27FC236}">
                <a16:creationId xmlns:a16="http://schemas.microsoft.com/office/drawing/2014/main" id="{D30EC474-FDF9-ECA4-0814-DD125F47BCE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2E24A0A-CB00-E1A4-6954-4B1C7AE87E30}"/>
              </a:ext>
            </a:extLst>
          </p:cNvPr>
          <p:cNvSpPr>
            <a:spLocks noGrp="1"/>
          </p:cNvSpPr>
          <p:nvPr>
            <p:ph type="sldNum" sz="quarter" idx="12"/>
          </p:nvPr>
        </p:nvSpPr>
        <p:spPr>
          <a:xfrm>
            <a:off x="8610600" y="6356350"/>
            <a:ext cx="2743200" cy="365125"/>
          </a:xfrm>
          <a:prstGeom prst="rect">
            <a:avLst/>
          </a:prstGeom>
        </p:spPr>
        <p:txBody>
          <a:bodyPr/>
          <a:lstStyle/>
          <a:p>
            <a:fld id="{1676E7EB-8AE4-4D76-8FCB-C191D12F0572}" type="slidenum">
              <a:rPr lang="en-US" smtClean="0"/>
              <a:t>‹#›</a:t>
            </a:fld>
            <a:endParaRPr lang="en-US"/>
          </a:p>
        </p:txBody>
      </p:sp>
    </p:spTree>
    <p:extLst>
      <p:ext uri="{BB962C8B-B14F-4D97-AF65-F5344CB8AC3E}">
        <p14:creationId xmlns:p14="http://schemas.microsoft.com/office/powerpoint/2010/main" val="39679450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29336-A174-C6C9-433C-A6298EA895E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F85B2DE-214E-1554-E330-5582487BA7E7}"/>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9D682F0-59F2-128C-1D67-6FA147DD59A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D0656FD-BF2F-96CB-FA13-FBFA261821B9}"/>
              </a:ext>
            </a:extLst>
          </p:cNvPr>
          <p:cNvSpPr>
            <a:spLocks noGrp="1"/>
          </p:cNvSpPr>
          <p:nvPr>
            <p:ph type="dt" sz="half" idx="10"/>
          </p:nvPr>
        </p:nvSpPr>
        <p:spPr>
          <a:xfrm>
            <a:off x="838200" y="6356350"/>
            <a:ext cx="2743200" cy="365125"/>
          </a:xfrm>
          <a:prstGeom prst="rect">
            <a:avLst/>
          </a:prstGeom>
        </p:spPr>
        <p:txBody>
          <a:bodyPr/>
          <a:lstStyle/>
          <a:p>
            <a:fld id="{1AD3A19B-602B-469A-AFF2-05ED7E78B9DA}" type="datetimeFigureOut">
              <a:rPr lang="en-US" smtClean="0"/>
              <a:t>7/29/2026</a:t>
            </a:fld>
            <a:endParaRPr lang="en-US"/>
          </a:p>
        </p:txBody>
      </p:sp>
      <p:sp>
        <p:nvSpPr>
          <p:cNvPr id="6" name="Footer Placeholder 5">
            <a:extLst>
              <a:ext uri="{FF2B5EF4-FFF2-40B4-BE49-F238E27FC236}">
                <a16:creationId xmlns:a16="http://schemas.microsoft.com/office/drawing/2014/main" id="{89B8F3EE-2E05-0142-1243-35DC98F414F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41388B5-75C9-CDA2-A502-0C39735C9D0E}"/>
              </a:ext>
            </a:extLst>
          </p:cNvPr>
          <p:cNvSpPr>
            <a:spLocks noGrp="1"/>
          </p:cNvSpPr>
          <p:nvPr>
            <p:ph type="sldNum" sz="quarter" idx="12"/>
          </p:nvPr>
        </p:nvSpPr>
        <p:spPr>
          <a:xfrm>
            <a:off x="8610600" y="6356350"/>
            <a:ext cx="2743200" cy="365125"/>
          </a:xfrm>
          <a:prstGeom prst="rect">
            <a:avLst/>
          </a:prstGeom>
        </p:spPr>
        <p:txBody>
          <a:bodyPr/>
          <a:lstStyle/>
          <a:p>
            <a:fld id="{1676E7EB-8AE4-4D76-8FCB-C191D12F0572}" type="slidenum">
              <a:rPr lang="en-US" smtClean="0"/>
              <a:t>‹#›</a:t>
            </a:fld>
            <a:endParaRPr lang="en-US"/>
          </a:p>
        </p:txBody>
      </p:sp>
    </p:spTree>
    <p:extLst>
      <p:ext uri="{BB962C8B-B14F-4D97-AF65-F5344CB8AC3E}">
        <p14:creationId xmlns:p14="http://schemas.microsoft.com/office/powerpoint/2010/main" val="16244858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EFB0D156-27ED-7579-633A-F24C4BC6318E}"/>
              </a:ext>
            </a:extLst>
          </p:cNvPr>
          <p:cNvPicPr>
            <a:picLocks noChangeAspect="1"/>
          </p:cNvPicPr>
          <p:nvPr userDrawn="1"/>
        </p:nvPicPr>
        <p:blipFill>
          <a:blip r:embed="rId13">
            <a:extLst>
              <a:ext uri="{28A0092B-C50C-407E-A947-70E740481C1C}">
                <a14:useLocalDpi xmlns:a14="http://schemas.microsoft.com/office/drawing/2010/main" val="0"/>
              </a:ext>
            </a:extLst>
          </a:blip>
          <a:srcRect t="9280" b="9280"/>
          <a:stretch/>
        </p:blipFill>
        <p:spPr>
          <a:xfrm>
            <a:off x="6" y="0"/>
            <a:ext cx="12191987" cy="1098890"/>
          </a:xfrm>
          <a:prstGeom prst="rect">
            <a:avLst/>
          </a:prstGeom>
        </p:spPr>
      </p:pic>
      <p:pic>
        <p:nvPicPr>
          <p:cNvPr id="17" name="Picture 16">
            <a:extLst>
              <a:ext uri="{FF2B5EF4-FFF2-40B4-BE49-F238E27FC236}">
                <a16:creationId xmlns:a16="http://schemas.microsoft.com/office/drawing/2014/main" id="{A8AA70C4-DC8B-E2BC-7B8C-8BFEA0AF2214}"/>
              </a:ext>
            </a:extLst>
          </p:cNvPr>
          <p:cNvPicPr>
            <a:picLocks noChangeAspect="1"/>
          </p:cNvPicPr>
          <p:nvPr userDrawn="1"/>
        </p:nvPicPr>
        <p:blipFill>
          <a:blip r:embed="rId14" cstate="print">
            <a:extLst>
              <a:ext uri="{28A0092B-C50C-407E-A947-70E740481C1C}">
                <a14:useLocalDpi xmlns:a14="http://schemas.microsoft.com/office/drawing/2010/main" val="0"/>
              </a:ext>
            </a:extLst>
          </a:blip>
          <a:srcRect/>
          <a:stretch/>
        </p:blipFill>
        <p:spPr>
          <a:xfrm>
            <a:off x="364675" y="118616"/>
            <a:ext cx="1489526" cy="746833"/>
          </a:xfrm>
          <a:prstGeom prst="rect">
            <a:avLst/>
          </a:prstGeom>
        </p:spPr>
      </p:pic>
      <p:sp>
        <p:nvSpPr>
          <p:cNvPr id="18" name="Slide Number Placeholder 3">
            <a:extLst>
              <a:ext uri="{FF2B5EF4-FFF2-40B4-BE49-F238E27FC236}">
                <a16:creationId xmlns:a16="http://schemas.microsoft.com/office/drawing/2014/main" id="{D2BBB1B2-E753-417E-62BB-246F4A2183DF}"/>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20" name="Text Placeholder 2">
            <a:extLst>
              <a:ext uri="{FF2B5EF4-FFF2-40B4-BE49-F238E27FC236}">
                <a16:creationId xmlns:a16="http://schemas.microsoft.com/office/drawing/2014/main" id="{CBC4C513-9DD8-72D4-3D31-BE235EDCEC54}"/>
              </a:ext>
            </a:extLst>
          </p:cNvPr>
          <p:cNvSpPr>
            <a:spLocks noGrp="1"/>
          </p:cNvSpPr>
          <p:nvPr>
            <p:ph type="body" idx="1"/>
          </p:nvPr>
        </p:nvSpPr>
        <p:spPr>
          <a:xfrm>
            <a:off x="403500" y="1607907"/>
            <a:ext cx="10515600" cy="4351338"/>
          </a:xfrm>
          <a:prstGeom prst="rect">
            <a:avLst/>
          </a:prstGeom>
        </p:spPr>
        <p:txBody>
          <a:bodyPr vert="horz" lIns="0" tIns="0" rIns="0" bIns="0" rtlCol="0">
            <a:noAutofit/>
          </a:bodyPr>
          <a:lstStyle/>
          <a:p>
            <a:pPr lvl="0"/>
            <a:r>
              <a:rPr lang="en-US" dirty="0"/>
              <a:t>Edit Master text styles  24pt</a:t>
            </a:r>
          </a:p>
          <a:p>
            <a:pPr lvl="1"/>
            <a:r>
              <a:rPr lang="en-US" dirty="0"/>
              <a:t>Second level   20 pt</a:t>
            </a:r>
          </a:p>
          <a:p>
            <a:pPr lvl="2"/>
            <a:r>
              <a:rPr lang="en-US" dirty="0"/>
              <a:t>Third level   18 pt</a:t>
            </a:r>
          </a:p>
          <a:p>
            <a:pPr lvl="3"/>
            <a:r>
              <a:rPr lang="en-US" dirty="0"/>
              <a:t>Fourth level 14 pt</a:t>
            </a:r>
          </a:p>
          <a:p>
            <a:pPr lvl="4"/>
            <a:r>
              <a:rPr lang="en-US" dirty="0"/>
              <a:t>Fifth level 11 pt</a:t>
            </a:r>
          </a:p>
        </p:txBody>
      </p:sp>
      <p:cxnSp>
        <p:nvCxnSpPr>
          <p:cNvPr id="21" name="Straight Connector 20">
            <a:extLst>
              <a:ext uri="{FF2B5EF4-FFF2-40B4-BE49-F238E27FC236}">
                <a16:creationId xmlns:a16="http://schemas.microsoft.com/office/drawing/2014/main" id="{7519BBF1-B31D-349A-D1FB-A220A747FF7A}"/>
              </a:ext>
            </a:extLst>
          </p:cNvPr>
          <p:cNvCxnSpPr>
            <a:cxnSpLocks/>
          </p:cNvCxnSpPr>
          <p:nvPr userDrawn="1"/>
        </p:nvCxnSpPr>
        <p:spPr>
          <a:xfrm>
            <a:off x="0" y="929169"/>
            <a:ext cx="12192000"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388EF48-2CBC-36D7-DAF9-7CD5B8B5610A}"/>
              </a:ext>
            </a:extLst>
          </p:cNvPr>
          <p:cNvCxnSpPr>
            <a:cxnSpLocks/>
          </p:cNvCxnSpPr>
          <p:nvPr userDrawn="1"/>
        </p:nvCxnSpPr>
        <p:spPr>
          <a:xfrm>
            <a:off x="2216488" y="0"/>
            <a:ext cx="0" cy="1098890"/>
          </a:xfrm>
          <a:prstGeom prst="line">
            <a:avLst/>
          </a:prstGeom>
          <a:ln w="19050">
            <a:solidFill>
              <a:srgbClr val="FED401"/>
            </a:solidFill>
          </a:ln>
        </p:spPr>
        <p:style>
          <a:lnRef idx="1">
            <a:schemeClr val="accent1"/>
          </a:lnRef>
          <a:fillRef idx="0">
            <a:schemeClr val="accent1"/>
          </a:fillRef>
          <a:effectRef idx="0">
            <a:schemeClr val="accent1"/>
          </a:effectRef>
          <a:fontRef idx="minor">
            <a:schemeClr val="tx1"/>
          </a:fontRef>
        </p:style>
      </p:cxnSp>
      <p:sp>
        <p:nvSpPr>
          <p:cNvPr id="23" name="Title 3">
            <a:extLst>
              <a:ext uri="{FF2B5EF4-FFF2-40B4-BE49-F238E27FC236}">
                <a16:creationId xmlns:a16="http://schemas.microsoft.com/office/drawing/2014/main" id="{CC314A43-08E5-431D-BC0F-0FD6F682D400}"/>
              </a:ext>
            </a:extLst>
          </p:cNvPr>
          <p:cNvSpPr txBox="1">
            <a:spLocks/>
          </p:cNvSpPr>
          <p:nvPr userDrawn="1"/>
        </p:nvSpPr>
        <p:spPr>
          <a:xfrm>
            <a:off x="-64551" y="699662"/>
            <a:ext cx="2367816" cy="369332"/>
          </a:xfrm>
          <a:prstGeom prst="rect">
            <a:avLst/>
          </a:prstGeom>
        </p:spPr>
        <p:txBody>
          <a:bodyPr vert="horz" lIns="0" tIns="0" rIns="0" bIns="45720" rtlCol="0" anchor="b" anchorCtr="0">
            <a:noAutofit/>
          </a:bodyPr>
          <a:lstStyle>
            <a:lvl1pPr algn="l" defTabSz="914400" rtl="0" eaLnBrk="1" latinLnBrk="0" hangingPunct="1">
              <a:lnSpc>
                <a:spcPct val="90000"/>
              </a:lnSpc>
              <a:spcBef>
                <a:spcPct val="0"/>
              </a:spcBef>
              <a:buNone/>
              <a:defRPr lang="en-US" sz="2000" kern="1200" dirty="0" smtClean="0">
                <a:solidFill>
                  <a:srgbClr val="002060"/>
                </a:solidFill>
                <a:latin typeface="Arial Bold" panose="020B0704020202020204" pitchFamily="34" charset="0"/>
                <a:ea typeface="+mj-ea"/>
                <a:cs typeface="Arial Bold" panose="020B0704020202020204" pitchFamily="34" charset="0"/>
              </a:defRPr>
            </a:lvl1pPr>
          </a:lstStyle>
          <a:p>
            <a:pPr algn="ctr"/>
            <a:r>
              <a:rPr lang="en-US" sz="800" dirty="0">
                <a:solidFill>
                  <a:schemeClr val="bg1"/>
                </a:solidFill>
                <a:latin typeface="Franklin Gothic Demi" panose="020B0703020102020204" pitchFamily="34" charset="0"/>
              </a:rPr>
              <a:t>Ready. Resourceful. Responsive.</a:t>
            </a:r>
          </a:p>
        </p:txBody>
      </p:sp>
      <p:sp>
        <p:nvSpPr>
          <p:cNvPr id="24" name="Date Placeholder 3">
            <a:extLst>
              <a:ext uri="{FF2B5EF4-FFF2-40B4-BE49-F238E27FC236}">
                <a16:creationId xmlns:a16="http://schemas.microsoft.com/office/drawing/2014/main" id="{6D8B9241-8786-79CC-A381-A06F067672B0}"/>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25" name="Footer Placeholder 4">
            <a:extLst>
              <a:ext uri="{FF2B5EF4-FFF2-40B4-BE49-F238E27FC236}">
                <a16:creationId xmlns:a16="http://schemas.microsoft.com/office/drawing/2014/main" id="{4534CCF6-DD52-49BC-5F69-C93D7734F5A0}"/>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4359345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3" Type="http://schemas.openxmlformats.org/officeDocument/2006/relationships/hyperlink" Target="mailto:kristy.l.dawson2.civ@us.navy.mil" TargetMode="External"/><Relationship Id="rId2" Type="http://schemas.openxmlformats.org/officeDocument/2006/relationships/hyperlink" Target="mailto:matthew.k.maze.civ@us.navy.mil" TargetMode="External"/><Relationship Id="rId1" Type="http://schemas.openxmlformats.org/officeDocument/2006/relationships/slideLayout" Target="../slideLayouts/slideLayout2.xml"/><Relationship Id="rId5" Type="http://schemas.openxmlformats.org/officeDocument/2006/relationships/hyperlink" Target="mailto:thomas.w.vera.civ@us.navy.mil" TargetMode="External"/><Relationship Id="rId4" Type="http://schemas.openxmlformats.org/officeDocument/2006/relationships/hyperlink" Target="mailto:keith.j.miller47.civ@us.navy.mil"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mailto:kristy.l.dawson2.civ@us.navy.mil" TargetMode="External"/><Relationship Id="rId2" Type="http://schemas.openxmlformats.org/officeDocument/2006/relationships/hyperlink" Target="mailto:matthew.k.maze.civ@us.navy.mil" TargetMode="External"/><Relationship Id="rId1" Type="http://schemas.openxmlformats.org/officeDocument/2006/relationships/slideLayout" Target="../slideLayouts/slideLayout2.xml"/><Relationship Id="rId5" Type="http://schemas.openxmlformats.org/officeDocument/2006/relationships/hyperlink" Target="mailto:thomas.w.vera.civ@us.navy.mil" TargetMode="External"/><Relationship Id="rId4" Type="http://schemas.openxmlformats.org/officeDocument/2006/relationships/hyperlink" Target="mailto:keith.j.miller47.civ@us.navy.mil"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slideLayout" Target="../slideLayouts/slideLayout6.xml"/><Relationship Id="rId1" Type="http://schemas.openxmlformats.org/officeDocument/2006/relationships/themeOverride" Target="../theme/themeOverrid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46142-E20D-9C5F-4719-C4D993B41A34}"/>
              </a:ext>
            </a:extLst>
          </p:cNvPr>
          <p:cNvSpPr>
            <a:spLocks noGrp="1"/>
          </p:cNvSpPr>
          <p:nvPr>
            <p:ph type="ctrTitle"/>
          </p:nvPr>
        </p:nvSpPr>
        <p:spPr>
          <a:xfrm>
            <a:off x="1524000" y="1639588"/>
            <a:ext cx="9144000" cy="2387600"/>
          </a:xfrm>
        </p:spPr>
        <p:txBody>
          <a:bodyPr/>
          <a:lstStyle/>
          <a:p>
            <a:br>
              <a:rPr lang="en-US" altLang="en-US" dirty="0">
                <a:solidFill>
                  <a:schemeClr val="tx1"/>
                </a:solidFill>
                <a:latin typeface="Arial" panose="020B0604020202020204" pitchFamily="34" charset="0"/>
                <a:ea typeface="MS PGothic" pitchFamily="34" charset="-128"/>
                <a:cs typeface="Arial" panose="020B0604020202020204" pitchFamily="34" charset="0"/>
              </a:rPr>
            </a:br>
            <a:r>
              <a:rPr lang="en-US" altLang="en-US" sz="5400" dirty="0">
                <a:solidFill>
                  <a:schemeClr val="tx1"/>
                </a:solidFill>
                <a:latin typeface="Aptos" panose="020B0004020202020204" pitchFamily="34" charset="0"/>
                <a:ea typeface="MS PGothic" pitchFamily="34" charset="-128"/>
                <a:cs typeface="Arial" panose="020B0604020202020204" pitchFamily="34" charset="0"/>
              </a:rPr>
              <a:t>Asset Posture Above Allowance/Repair (</a:t>
            </a:r>
            <a:r>
              <a:rPr lang="en-US" altLang="en-US" dirty="0">
                <a:solidFill>
                  <a:schemeClr val="tx1"/>
                </a:solidFill>
                <a:latin typeface="Aptos" panose="020B0004020202020204" pitchFamily="34" charset="0"/>
                <a:ea typeface="MS PGothic" pitchFamily="34" charset="-128"/>
                <a:cs typeface="Arial" panose="020B0604020202020204" pitchFamily="34" charset="0"/>
              </a:rPr>
              <a:t>APAAR)</a:t>
            </a:r>
            <a:br>
              <a:rPr lang="en-US" altLang="en-US" dirty="0">
                <a:solidFill>
                  <a:schemeClr val="tx1"/>
                </a:solidFill>
                <a:latin typeface="Arial" panose="020B0604020202020204" pitchFamily="34" charset="0"/>
                <a:ea typeface="MS PGothic" pitchFamily="34" charset="-128"/>
                <a:cs typeface="Arial" panose="020B0604020202020204" pitchFamily="34" charset="0"/>
              </a:rPr>
            </a:br>
            <a:endParaRPr lang="en-US" dirty="0"/>
          </a:p>
        </p:txBody>
      </p:sp>
      <p:sp>
        <p:nvSpPr>
          <p:cNvPr id="6" name="TextBox 10">
            <a:extLst>
              <a:ext uri="{FF2B5EF4-FFF2-40B4-BE49-F238E27FC236}">
                <a16:creationId xmlns:a16="http://schemas.microsoft.com/office/drawing/2014/main" id="{812A8025-4F74-259D-ED0A-73E0F216D03A}"/>
              </a:ext>
            </a:extLst>
          </p:cNvPr>
          <p:cNvSpPr txBox="1">
            <a:spLocks noChangeArrowheads="1"/>
          </p:cNvSpPr>
          <p:nvPr/>
        </p:nvSpPr>
        <p:spPr bwMode="auto">
          <a:xfrm>
            <a:off x="3833550" y="5176890"/>
            <a:ext cx="1847850" cy="24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1" tIns="45695" rIns="91391" bIns="45695">
            <a:spAutoFit/>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000" b="0" i="1" u="none" strike="noStrike" kern="1200" cap="none" spc="0" normalizeH="0" baseline="0" noProof="0" dirty="0">
                <a:ln>
                  <a:noFill/>
                </a:ln>
                <a:solidFill>
                  <a:srgbClr val="000000">
                    <a:lumMod val="50000"/>
                    <a:lumOff val="50000"/>
                  </a:srgbClr>
                </a:solidFill>
                <a:effectLst/>
                <a:uLnTx/>
                <a:uFillTx/>
                <a:latin typeface="Aptos" panose="020B0004020202020204" pitchFamily="34" charset="0"/>
                <a:ea typeface="MS PGothic" pitchFamily="34" charset="-128"/>
                <a:cs typeface="Arial" panose="020B0604020202020204" pitchFamily="34" charset="0"/>
              </a:rPr>
              <a:t>Presented by:</a:t>
            </a:r>
          </a:p>
        </p:txBody>
      </p:sp>
      <p:sp>
        <p:nvSpPr>
          <p:cNvPr id="7" name="Text Placeholder 10">
            <a:extLst>
              <a:ext uri="{FF2B5EF4-FFF2-40B4-BE49-F238E27FC236}">
                <a16:creationId xmlns:a16="http://schemas.microsoft.com/office/drawing/2014/main" id="{F4AB87BA-E041-1A18-E7C8-47BCA4BB1615}"/>
              </a:ext>
            </a:extLst>
          </p:cNvPr>
          <p:cNvSpPr txBox="1">
            <a:spLocks/>
          </p:cNvSpPr>
          <p:nvPr/>
        </p:nvSpPr>
        <p:spPr>
          <a:xfrm>
            <a:off x="3833550" y="5475279"/>
            <a:ext cx="4633794" cy="284479"/>
          </a:xfrm>
          <a:prstGeom prst="rect">
            <a:avLst/>
          </a:prstGeom>
        </p:spPr>
        <p:txBody>
          <a:bodyPr lIns="91391" tIns="45695" rIns="91391" bIns="45695"/>
          <a:lstStyle>
            <a:lvl1pPr marL="228600" indent="-228600" algn="l" defTabSz="914400" rtl="0" eaLnBrk="1" latinLnBrk="0" hangingPunct="1">
              <a:lnSpc>
                <a:spcPct val="90000"/>
              </a:lnSpc>
              <a:spcBef>
                <a:spcPts val="1000"/>
              </a:spcBef>
              <a:buFont typeface="Arial" panose="020B0604020202020204" pitchFamily="34" charset="0"/>
              <a:buChar char="•"/>
              <a:defRPr sz="1400" b="1" kern="1200">
                <a:solidFill>
                  <a:schemeClr val="tx1"/>
                </a:solidFill>
                <a:latin typeface="Arial Narrow"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40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Keith J. Miller, Inventory Accuracy Support N85C </a:t>
            </a:r>
            <a:r>
              <a:rPr kumimoji="0" lang="en-US" sz="1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	</a:t>
            </a:r>
          </a:p>
        </p:txBody>
      </p:sp>
      <p:sp>
        <p:nvSpPr>
          <p:cNvPr id="8" name="TextBox 10">
            <a:extLst>
              <a:ext uri="{FF2B5EF4-FFF2-40B4-BE49-F238E27FC236}">
                <a16:creationId xmlns:a16="http://schemas.microsoft.com/office/drawing/2014/main" id="{4F5448CD-4E06-0BA5-F17E-2AAB80246B18}"/>
              </a:ext>
            </a:extLst>
          </p:cNvPr>
          <p:cNvSpPr txBox="1">
            <a:spLocks noChangeArrowheads="1"/>
          </p:cNvSpPr>
          <p:nvPr/>
        </p:nvSpPr>
        <p:spPr bwMode="auto">
          <a:xfrm>
            <a:off x="3833550" y="4161184"/>
            <a:ext cx="1847850" cy="24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1" tIns="45695" rIns="91391" bIns="45695">
            <a:spAutoFit/>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000" b="0" i="1" u="none" strike="noStrike" kern="1200" cap="none" spc="0" normalizeH="0" baseline="0" noProof="0" dirty="0">
                <a:ln>
                  <a:noFill/>
                </a:ln>
                <a:solidFill>
                  <a:srgbClr val="000000">
                    <a:lumMod val="50000"/>
                    <a:lumOff val="50000"/>
                  </a:srgbClr>
                </a:solidFill>
                <a:effectLst/>
                <a:uLnTx/>
                <a:uFillTx/>
                <a:latin typeface="Aptos" panose="020B0004020202020204" pitchFamily="34" charset="0"/>
                <a:ea typeface="MS PGothic" pitchFamily="34" charset="-128"/>
                <a:cs typeface="Arial" panose="020B0604020202020204" pitchFamily="34" charset="0"/>
              </a:rPr>
              <a:t>Presented to:</a:t>
            </a:r>
          </a:p>
        </p:txBody>
      </p:sp>
      <p:sp>
        <p:nvSpPr>
          <p:cNvPr id="9" name="Text Placeholder 10">
            <a:extLst>
              <a:ext uri="{FF2B5EF4-FFF2-40B4-BE49-F238E27FC236}">
                <a16:creationId xmlns:a16="http://schemas.microsoft.com/office/drawing/2014/main" id="{9664045F-1531-EA7B-BC10-A55EC03F38F9}"/>
              </a:ext>
            </a:extLst>
          </p:cNvPr>
          <p:cNvSpPr txBox="1">
            <a:spLocks/>
          </p:cNvSpPr>
          <p:nvPr/>
        </p:nvSpPr>
        <p:spPr>
          <a:xfrm>
            <a:off x="3833550" y="4558781"/>
            <a:ext cx="4414339" cy="284479"/>
          </a:xfrm>
          <a:prstGeom prst="rect">
            <a:avLst/>
          </a:prstGeom>
        </p:spPr>
        <p:txBody>
          <a:bodyPr lIns="91391" tIns="45695" rIns="91391" bIns="45695"/>
          <a:lstStyle>
            <a:lvl1pPr marL="228600" indent="-228600" algn="l" defTabSz="914400" rtl="0" eaLnBrk="1" latinLnBrk="0" hangingPunct="1">
              <a:lnSpc>
                <a:spcPct val="90000"/>
              </a:lnSpc>
              <a:spcBef>
                <a:spcPts val="1000"/>
              </a:spcBef>
              <a:buFont typeface="Arial" panose="020B0604020202020204" pitchFamily="34" charset="0"/>
              <a:buChar char="•"/>
              <a:defRPr sz="1400" b="1" kern="1200">
                <a:solidFill>
                  <a:schemeClr val="tx1"/>
                </a:solidFill>
                <a:latin typeface="Arial Narrow"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solidFill>
                  <a:srgbClr val="000000"/>
                </a:solidFill>
                <a:latin typeface="Aptos" panose="020B0004020202020204" pitchFamily="34" charset="0"/>
                <a:ea typeface="Roboto Slab Medium" pitchFamily="2" charset="0"/>
                <a:cs typeface="Roboto Slab Medium" pitchFamily="2" charset="0"/>
              </a:rPr>
              <a:t>2026 CAV Training Event- San Diego</a:t>
            </a:r>
            <a:r>
              <a:rPr kumimoji="0" lang="en-US" sz="1400" i="0" u="none" strike="noStrike" kern="1200" cap="none" spc="0" normalizeH="0" baseline="0" noProof="0" dirty="0">
                <a:ln>
                  <a:noFill/>
                </a:ln>
                <a:solidFill>
                  <a:srgbClr val="000000"/>
                </a:solidFill>
                <a:effectLst/>
                <a:uLnTx/>
                <a:uFillTx/>
                <a:latin typeface="Aptos" panose="020B0004020202020204" pitchFamily="34" charset="0"/>
                <a:ea typeface="Roboto Slab Medium" pitchFamily="2" charset="0"/>
                <a:cs typeface="Roboto Slab Medium" pitchFamily="2" charset="0"/>
              </a:rPr>
              <a:t> </a:t>
            </a:r>
          </a:p>
        </p:txBody>
      </p:sp>
    </p:spTree>
    <p:extLst>
      <p:ext uri="{BB962C8B-B14F-4D97-AF65-F5344CB8AC3E}">
        <p14:creationId xmlns:p14="http://schemas.microsoft.com/office/powerpoint/2010/main" val="4296967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0EEDA-BB57-558D-58FA-06C0B63BB0B1}"/>
              </a:ext>
            </a:extLst>
          </p:cNvPr>
          <p:cNvSpPr>
            <a:spLocks noGrp="1"/>
          </p:cNvSpPr>
          <p:nvPr>
            <p:ph type="title"/>
          </p:nvPr>
        </p:nvSpPr>
        <p:spPr/>
        <p:txBody>
          <a:bodyPr/>
          <a:lstStyle/>
          <a:p>
            <a:r>
              <a:rPr lang="en-US" b="1" dirty="0"/>
              <a:t>Key Takeaways</a:t>
            </a:r>
          </a:p>
        </p:txBody>
      </p:sp>
      <p:graphicFrame>
        <p:nvGraphicFramePr>
          <p:cNvPr id="4" name="Diagram 3">
            <a:extLst>
              <a:ext uri="{FF2B5EF4-FFF2-40B4-BE49-F238E27FC236}">
                <a16:creationId xmlns:a16="http://schemas.microsoft.com/office/drawing/2014/main" id="{37EAE468-BF8C-0857-D66F-69CDC2F3FAB6}"/>
              </a:ext>
            </a:extLst>
          </p:cNvPr>
          <p:cNvGraphicFramePr/>
          <p:nvPr>
            <p:extLst>
              <p:ext uri="{D42A27DB-BD31-4B8C-83A1-F6EECF244321}">
                <p14:modId xmlns:p14="http://schemas.microsoft.com/office/powerpoint/2010/main" val="1978558319"/>
              </p:ext>
            </p:extLst>
          </p:nvPr>
        </p:nvGraphicFramePr>
        <p:xfrm>
          <a:off x="365051" y="1448835"/>
          <a:ext cx="11461898" cy="48059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522861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8DF2397-EDB9-D1C3-03F9-8013249C7C9C}"/>
              </a:ext>
            </a:extLst>
          </p:cNvPr>
          <p:cNvSpPr>
            <a:spLocks noGrp="1"/>
          </p:cNvSpPr>
          <p:nvPr>
            <p:ph idx="1"/>
          </p:nvPr>
        </p:nvSpPr>
        <p:spPr/>
        <p:txBody>
          <a:bodyPr/>
          <a:lstStyle/>
          <a:p>
            <a:r>
              <a:rPr lang="en-US" dirty="0"/>
              <a:t>Report accurately in CAV‑RP (conditions &amp; dates).</a:t>
            </a:r>
          </a:p>
          <a:p>
            <a:r>
              <a:rPr lang="en-US" dirty="0"/>
              <a:t>Ship A‑condition to DD quickly; never exceed 30 days.</a:t>
            </a:r>
          </a:p>
          <a:p>
            <a:r>
              <a:rPr lang="en-US" dirty="0"/>
              <a:t>Use J‑condition only for misdirected, ship to ATAC promptly.</a:t>
            </a:r>
          </a:p>
          <a:p>
            <a:r>
              <a:rPr lang="en-US" dirty="0"/>
              <a:t>Engage NAVSUP early on BER/BPR and contract mods</a:t>
            </a:r>
          </a:p>
          <a:p>
            <a:r>
              <a:rPr lang="en-US" dirty="0"/>
              <a:t>Communicate with N85 CAV-RP and APAAR teams</a:t>
            </a:r>
          </a:p>
          <a:p>
            <a:endParaRPr lang="en-US" dirty="0"/>
          </a:p>
        </p:txBody>
      </p:sp>
      <p:sp>
        <p:nvSpPr>
          <p:cNvPr id="3" name="Title 1">
            <a:extLst>
              <a:ext uri="{FF2B5EF4-FFF2-40B4-BE49-F238E27FC236}">
                <a16:creationId xmlns:a16="http://schemas.microsoft.com/office/drawing/2014/main" id="{1AB84D4E-4672-F30C-D6B6-C053E41A7168}"/>
              </a:ext>
            </a:extLst>
          </p:cNvPr>
          <p:cNvSpPr txBox="1">
            <a:spLocks/>
          </p:cNvSpPr>
          <p:nvPr/>
        </p:nvSpPr>
        <p:spPr>
          <a:xfrm>
            <a:off x="2471278" y="496371"/>
            <a:ext cx="7893595" cy="369332"/>
          </a:xfrm>
          <a:prstGeom prst="rect">
            <a:avLst/>
          </a:prstGeom>
        </p:spPr>
        <p:txBody>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US" b="1" dirty="0"/>
              <a:t>What we need from you</a:t>
            </a:r>
          </a:p>
        </p:txBody>
      </p:sp>
      <p:graphicFrame>
        <p:nvGraphicFramePr>
          <p:cNvPr id="5" name="Table 4">
            <a:extLst>
              <a:ext uri="{FF2B5EF4-FFF2-40B4-BE49-F238E27FC236}">
                <a16:creationId xmlns:a16="http://schemas.microsoft.com/office/drawing/2014/main" id="{FB1690CA-2F27-21AD-E8D0-E9944BEBCDD7}"/>
              </a:ext>
            </a:extLst>
          </p:cNvPr>
          <p:cNvGraphicFramePr>
            <a:graphicFrameLocks noGrp="1"/>
          </p:cNvGraphicFramePr>
          <p:nvPr>
            <p:extLst>
              <p:ext uri="{D42A27DB-BD31-4B8C-83A1-F6EECF244321}">
                <p14:modId xmlns:p14="http://schemas.microsoft.com/office/powerpoint/2010/main" val="1429350396"/>
              </p:ext>
            </p:extLst>
          </p:nvPr>
        </p:nvGraphicFramePr>
        <p:xfrm>
          <a:off x="2844800" y="4699199"/>
          <a:ext cx="6502400" cy="1662430"/>
        </p:xfrm>
        <a:graphic>
          <a:graphicData uri="http://schemas.openxmlformats.org/drawingml/2006/table">
            <a:tbl>
              <a:tblPr firstRow="1" bandRow="1">
                <a:effectLst>
                  <a:innerShdw blurRad="114300">
                    <a:prstClr val="black"/>
                  </a:innerShdw>
                </a:effectLst>
                <a:tableStyleId>{5C22544A-7EE6-4342-B048-85BDC9FD1C3A}</a:tableStyleId>
              </a:tblPr>
              <a:tblGrid>
                <a:gridCol w="3251200">
                  <a:extLst>
                    <a:ext uri="{9D8B030D-6E8A-4147-A177-3AD203B41FA5}">
                      <a16:colId xmlns:a16="http://schemas.microsoft.com/office/drawing/2014/main" val="1602892999"/>
                    </a:ext>
                  </a:extLst>
                </a:gridCol>
                <a:gridCol w="3251200">
                  <a:extLst>
                    <a:ext uri="{9D8B030D-6E8A-4147-A177-3AD203B41FA5}">
                      <a16:colId xmlns:a16="http://schemas.microsoft.com/office/drawing/2014/main" val="2251822730"/>
                    </a:ext>
                  </a:extLst>
                </a:gridCol>
              </a:tblGrid>
              <a:tr h="0">
                <a:tc gridSpan="2">
                  <a:txBody>
                    <a:bodyPr/>
                    <a:lstStyle/>
                    <a:p>
                      <a:pPr algn="ctr"/>
                      <a:r>
                        <a:rPr lang="en-US" dirty="0"/>
                        <a:t>APAAR Team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dirty="0"/>
                    </a:p>
                  </a:txBody>
                  <a:tcPr/>
                </a:tc>
                <a:extLst>
                  <a:ext uri="{0D108BD9-81ED-4DB2-BD59-A6C34878D82A}">
                    <a16:rowId xmlns:a16="http://schemas.microsoft.com/office/drawing/2014/main" val="1038723437"/>
                  </a:ext>
                </a:extLst>
              </a:tr>
              <a:tr h="370840">
                <a:tc>
                  <a:txBody>
                    <a:bodyPr/>
                    <a:lstStyle/>
                    <a:p>
                      <a:pPr algn="ctr" fontAlgn="b">
                        <a:buClr>
                          <a:srgbClr val="467886"/>
                        </a:buClr>
                        <a:buSzPts val="1100"/>
                        <a:buFont typeface="Aptos Narrow" panose="020B0004020202020204" pitchFamily="34" charset="0"/>
                        <a:buNone/>
                      </a:pPr>
                      <a:r>
                        <a:rPr lang="en-US" sz="1800" b="0" i="0" u="sng" strike="noStrike" dirty="0">
                          <a:solidFill>
                            <a:schemeClr val="tx1"/>
                          </a:solidFill>
                          <a:effectLst/>
                          <a:latin typeface="Aptos Narrow" panose="020B0004020202020204" pitchFamily="34" charset="0"/>
                          <a:hlinkClick r:id="rId2">
                            <a:extLst>
                              <a:ext uri="{A12FA001-AC4F-418D-AE19-62706E023703}">
                                <ahyp:hlinkClr xmlns:ahyp="http://schemas.microsoft.com/office/drawing/2018/hyperlinkcolor" val="tx"/>
                              </a:ext>
                            </a:extLst>
                          </a:hlinkClick>
                        </a:rPr>
                        <a:t>matthew.k.maze.civ@us.navy.mil </a:t>
                      </a:r>
                      <a:endParaRPr lang="en-US" sz="1800" b="0" i="0" u="sng" strike="noStrike" dirty="0">
                        <a:solidFill>
                          <a:schemeClr val="tx1"/>
                        </a:solidFill>
                        <a:effectLst/>
                        <a:latin typeface="Aptos Narrow" panose="020B00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Clr>
                          <a:srgbClr val="467886"/>
                        </a:buClr>
                        <a:buSzPts val="1100"/>
                        <a:buFont typeface="Aptos Narrow" panose="020B0004020202020204" pitchFamily="34" charset="0"/>
                        <a:buNone/>
                      </a:pPr>
                      <a:r>
                        <a:rPr lang="en-US" sz="1800" b="0" i="0" u="sng" strike="noStrike" dirty="0">
                          <a:solidFill>
                            <a:schemeClr val="tx1"/>
                          </a:solidFill>
                          <a:effectLst/>
                          <a:latin typeface="Aptos Narrow" panose="020B0004020202020204" pitchFamily="34" charset="0"/>
                          <a:hlinkClick r:id="rId3">
                            <a:extLst>
                              <a:ext uri="{A12FA001-AC4F-418D-AE19-62706E023703}">
                                <ahyp:hlinkClr xmlns:ahyp="http://schemas.microsoft.com/office/drawing/2018/hyperlinkcolor" val="tx"/>
                              </a:ext>
                            </a:extLst>
                          </a:hlinkClick>
                        </a:rPr>
                        <a:t>kristy.l.dawson2.civ@us.navy.mil</a:t>
                      </a:r>
                      <a:endParaRPr lang="en-US" sz="1800" b="0" i="0" u="sng" strike="noStrike" dirty="0">
                        <a:solidFill>
                          <a:schemeClr val="tx1"/>
                        </a:solidFill>
                        <a:effectLst/>
                        <a:latin typeface="Aptos Narrow" panose="020B00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31436422"/>
                  </a:ext>
                </a:extLst>
              </a:tr>
              <a:tr h="370840">
                <a:tc>
                  <a:txBody>
                    <a:bodyPr/>
                    <a:lstStyle/>
                    <a:p>
                      <a:pPr algn="ctr" fontAlgn="b">
                        <a:buNone/>
                      </a:pPr>
                      <a:r>
                        <a:rPr lang="en-US" sz="1800" b="0" i="0" u="sng" strike="noStrike" dirty="0">
                          <a:solidFill>
                            <a:schemeClr val="tx1"/>
                          </a:solidFill>
                          <a:effectLst/>
                          <a:latin typeface="Aptos Narrow" panose="020B0004020202020204" pitchFamily="34" charset="0"/>
                          <a:hlinkClick r:id="rId4">
                            <a:extLst>
                              <a:ext uri="{A12FA001-AC4F-418D-AE19-62706E023703}">
                                <ahyp:hlinkClr xmlns:ahyp="http://schemas.microsoft.com/office/drawing/2018/hyperlinkcolor" val="tx"/>
                              </a:ext>
                            </a:extLst>
                          </a:hlinkClick>
                        </a:rPr>
                        <a:t>keith.j.miller47.civ@us.navy.mil </a:t>
                      </a:r>
                      <a:endParaRPr lang="en-US" sz="1800" b="0" i="0" u="sng" strike="noStrike" dirty="0">
                        <a:solidFill>
                          <a:schemeClr val="tx1"/>
                        </a:solidFill>
                        <a:effectLst/>
                        <a:latin typeface="Aptos Narrow" panose="020B00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1800" b="0" i="0" u="sng" strike="noStrike" dirty="0">
                          <a:solidFill>
                            <a:schemeClr val="tx1"/>
                          </a:solidFill>
                          <a:effectLst/>
                          <a:latin typeface="Aptos Narrow" panose="020B0004020202020204" pitchFamily="34" charset="0"/>
                          <a:hlinkClick r:id="rId5">
                            <a:extLst>
                              <a:ext uri="{A12FA001-AC4F-418D-AE19-62706E023703}">
                                <ahyp:hlinkClr xmlns:ahyp="http://schemas.microsoft.com/office/drawing/2018/hyperlinkcolor" val="tx"/>
                              </a:ext>
                            </a:extLst>
                          </a:hlinkClick>
                        </a:rPr>
                        <a:t>thomas.w.vera.civ@us.navy.mil </a:t>
                      </a:r>
                      <a:endParaRPr lang="en-US" sz="1800" b="0" i="0" u="sng" strike="noStrike" dirty="0">
                        <a:solidFill>
                          <a:schemeClr val="tx1"/>
                        </a:solidFill>
                        <a:effectLst/>
                        <a:latin typeface="Aptos Narrow" panose="020B00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84616093"/>
                  </a:ext>
                </a:extLst>
              </a:tr>
              <a:tr h="370840">
                <a:tc gridSpan="2">
                  <a:txBody>
                    <a:bodyPr/>
                    <a:lstStyle/>
                    <a:p>
                      <a:pPr algn="ctr" fontAlgn="b">
                        <a:buNone/>
                      </a:pPr>
                      <a:r>
                        <a:rPr lang="en-US" sz="1800" b="1" i="0" u="sng" strike="noStrike" dirty="0">
                          <a:solidFill>
                            <a:schemeClr val="tx1"/>
                          </a:solidFill>
                          <a:effectLst/>
                          <a:latin typeface="Aptos Narrow" panose="020B0004020202020204" pitchFamily="34" charset="0"/>
                        </a:rPr>
                        <a:t>Team Mailbox:</a:t>
                      </a:r>
                    </a:p>
                    <a:p>
                      <a:pPr algn="ctr" fontAlgn="b">
                        <a:buNone/>
                      </a:pPr>
                      <a:r>
                        <a:rPr lang="en-US" sz="1800" b="0" i="0" u="sng" strike="noStrike" dirty="0">
                          <a:solidFill>
                            <a:schemeClr val="tx1"/>
                          </a:solidFill>
                          <a:effectLst/>
                          <a:latin typeface="Aptos Narrow" panose="020B0004020202020204" pitchFamily="34" charset="0"/>
                        </a:rPr>
                        <a:t>USN.Philadelphia.NAVSUPWSSPHIL.MBX.N85C-APAAR@US.NAVY.MIL</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buNone/>
                      </a:pPr>
                      <a:endParaRPr lang="en-US" sz="1800" b="0" i="0" u="sng" strike="noStrike" dirty="0">
                        <a:solidFill>
                          <a:srgbClr val="467886"/>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2194394624"/>
                  </a:ext>
                </a:extLst>
              </a:tr>
            </a:tbl>
          </a:graphicData>
        </a:graphic>
      </p:graphicFrame>
    </p:spTree>
    <p:extLst>
      <p:ext uri="{BB962C8B-B14F-4D97-AF65-F5344CB8AC3E}">
        <p14:creationId xmlns:p14="http://schemas.microsoft.com/office/powerpoint/2010/main" val="5031666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88BDF-D31A-0164-918B-2B2616ED495E}"/>
              </a:ext>
            </a:extLst>
          </p:cNvPr>
          <p:cNvSpPr>
            <a:spLocks noGrp="1"/>
          </p:cNvSpPr>
          <p:nvPr>
            <p:ph type="title"/>
          </p:nvPr>
        </p:nvSpPr>
        <p:spPr/>
        <p:txBody>
          <a:bodyPr/>
          <a:lstStyle/>
          <a:p>
            <a:r>
              <a:rPr lang="en-US" b="1" dirty="0"/>
              <a:t>Questions</a:t>
            </a:r>
          </a:p>
        </p:txBody>
      </p:sp>
      <p:sp>
        <p:nvSpPr>
          <p:cNvPr id="3" name="Rectangle 2">
            <a:extLst>
              <a:ext uri="{FF2B5EF4-FFF2-40B4-BE49-F238E27FC236}">
                <a16:creationId xmlns:a16="http://schemas.microsoft.com/office/drawing/2014/main" id="{38270F09-418A-61FA-E92D-3B8F26997DA8}"/>
              </a:ext>
            </a:extLst>
          </p:cNvPr>
          <p:cNvSpPr/>
          <p:nvPr/>
        </p:nvSpPr>
        <p:spPr>
          <a:xfrm>
            <a:off x="5123888" y="1097633"/>
            <a:ext cx="2141932" cy="5386090"/>
          </a:xfrm>
          <a:prstGeom prst="rect">
            <a:avLst/>
          </a:prstGeom>
          <a:noFill/>
        </p:spPr>
        <p:txBody>
          <a:bodyPr wrap="none" lIns="91440" tIns="45720" rIns="91440" bIns="45720">
            <a:spAutoFit/>
          </a:bodyPr>
          <a:lstStyle/>
          <a:p>
            <a:pPr algn="ctr"/>
            <a:r>
              <a:rPr lang="en-US" sz="344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Book Antiqua" panose="02040602050305030304" pitchFamily="18" charset="0"/>
              </a:rPr>
              <a:t>?</a:t>
            </a:r>
          </a:p>
        </p:txBody>
      </p:sp>
    </p:spTree>
    <p:extLst>
      <p:ext uri="{BB962C8B-B14F-4D97-AF65-F5344CB8AC3E}">
        <p14:creationId xmlns:p14="http://schemas.microsoft.com/office/powerpoint/2010/main" val="4168733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FD1B165-FD2E-E1AF-6DA6-9ABC88FBC666}"/>
              </a:ext>
            </a:extLst>
          </p:cNvPr>
          <p:cNvSpPr/>
          <p:nvPr/>
        </p:nvSpPr>
        <p:spPr>
          <a:xfrm>
            <a:off x="2653792" y="4139630"/>
            <a:ext cx="6738112" cy="187939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ontent Placeholder 1">
            <a:extLst>
              <a:ext uri="{FF2B5EF4-FFF2-40B4-BE49-F238E27FC236}">
                <a16:creationId xmlns:a16="http://schemas.microsoft.com/office/drawing/2014/main" id="{F92B7A0C-4A08-721D-1E96-C67CF230BE10}"/>
              </a:ext>
            </a:extLst>
          </p:cNvPr>
          <p:cNvSpPr>
            <a:spLocks noGrp="1"/>
          </p:cNvSpPr>
          <p:nvPr>
            <p:ph idx="1"/>
          </p:nvPr>
        </p:nvSpPr>
        <p:spPr>
          <a:xfrm>
            <a:off x="1980764" y="1427441"/>
            <a:ext cx="11923486" cy="5179559"/>
          </a:xfrm>
        </p:spPr>
        <p:txBody>
          <a:bodyPr/>
          <a:lstStyle/>
          <a:p>
            <a:pPr>
              <a:buFont typeface="Wingdings" panose="05000000000000000000" pitchFamily="2" charset="2"/>
              <a:buChar char="Ø"/>
            </a:pPr>
            <a:r>
              <a:rPr lang="en-US" sz="3600" dirty="0"/>
              <a:t>Define APAAR</a:t>
            </a:r>
          </a:p>
          <a:p>
            <a:pPr>
              <a:buFont typeface="Wingdings" panose="05000000000000000000" pitchFamily="2" charset="2"/>
              <a:buChar char="Ø"/>
            </a:pPr>
            <a:r>
              <a:rPr lang="en-US" sz="3600" dirty="0"/>
              <a:t>Detail its impact and risks </a:t>
            </a:r>
          </a:p>
          <a:p>
            <a:pPr>
              <a:buFont typeface="Wingdings" panose="05000000000000000000" pitchFamily="2" charset="2"/>
              <a:buChar char="Ø"/>
            </a:pPr>
            <a:r>
              <a:rPr lang="en-US" sz="3600" dirty="0"/>
              <a:t>Examine the key drivers and solutions</a:t>
            </a:r>
          </a:p>
          <a:p>
            <a:pPr>
              <a:buFont typeface="Wingdings" panose="05000000000000000000" pitchFamily="2" charset="2"/>
              <a:buChar char="Ø"/>
            </a:pPr>
            <a:r>
              <a:rPr lang="en-US" sz="3600" dirty="0"/>
              <a:t>Review Exemption and Examples</a:t>
            </a:r>
          </a:p>
          <a:p>
            <a:endParaRPr lang="en-US" dirty="0"/>
          </a:p>
          <a:p>
            <a:endParaRPr lang="en-US" dirty="0"/>
          </a:p>
          <a:p>
            <a:endParaRPr lang="en-US" dirty="0"/>
          </a:p>
          <a:p>
            <a:endParaRPr lang="en-US" dirty="0"/>
          </a:p>
        </p:txBody>
      </p:sp>
      <p:sp>
        <p:nvSpPr>
          <p:cNvPr id="3" name="Title 1">
            <a:extLst>
              <a:ext uri="{FF2B5EF4-FFF2-40B4-BE49-F238E27FC236}">
                <a16:creationId xmlns:a16="http://schemas.microsoft.com/office/drawing/2014/main" id="{799830BC-E351-3BC1-DDF9-834781490A7F}"/>
              </a:ext>
            </a:extLst>
          </p:cNvPr>
          <p:cNvSpPr txBox="1">
            <a:spLocks/>
          </p:cNvSpPr>
          <p:nvPr/>
        </p:nvSpPr>
        <p:spPr>
          <a:xfrm>
            <a:off x="2310384" y="-252413"/>
            <a:ext cx="10515600" cy="1325563"/>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US" b="1" dirty="0"/>
              <a:t>Agenda</a:t>
            </a:r>
          </a:p>
        </p:txBody>
      </p:sp>
      <p:graphicFrame>
        <p:nvGraphicFramePr>
          <p:cNvPr id="7" name="Table 6">
            <a:extLst>
              <a:ext uri="{FF2B5EF4-FFF2-40B4-BE49-F238E27FC236}">
                <a16:creationId xmlns:a16="http://schemas.microsoft.com/office/drawing/2014/main" id="{BE3A9460-8D7D-E7A9-024B-A68BBD331DF4}"/>
              </a:ext>
            </a:extLst>
          </p:cNvPr>
          <p:cNvGraphicFramePr>
            <a:graphicFrameLocks noGrp="1"/>
          </p:cNvGraphicFramePr>
          <p:nvPr>
            <p:extLst>
              <p:ext uri="{D42A27DB-BD31-4B8C-83A1-F6EECF244321}">
                <p14:modId xmlns:p14="http://schemas.microsoft.com/office/powerpoint/2010/main" val="2529631190"/>
              </p:ext>
            </p:extLst>
          </p:nvPr>
        </p:nvGraphicFramePr>
        <p:xfrm>
          <a:off x="2771648" y="4219325"/>
          <a:ext cx="6502400" cy="1720004"/>
        </p:xfrm>
        <a:graphic>
          <a:graphicData uri="http://schemas.openxmlformats.org/drawingml/2006/table">
            <a:tbl>
              <a:tblPr firstRow="1" bandRow="1">
                <a:tableStyleId>{5C22544A-7EE6-4342-B048-85BDC9FD1C3A}</a:tableStyleId>
              </a:tblPr>
              <a:tblGrid>
                <a:gridCol w="3251200">
                  <a:extLst>
                    <a:ext uri="{9D8B030D-6E8A-4147-A177-3AD203B41FA5}">
                      <a16:colId xmlns:a16="http://schemas.microsoft.com/office/drawing/2014/main" val="1602892999"/>
                    </a:ext>
                  </a:extLst>
                </a:gridCol>
                <a:gridCol w="3251200">
                  <a:extLst>
                    <a:ext uri="{9D8B030D-6E8A-4147-A177-3AD203B41FA5}">
                      <a16:colId xmlns:a16="http://schemas.microsoft.com/office/drawing/2014/main" val="2251822730"/>
                    </a:ext>
                  </a:extLst>
                </a:gridCol>
              </a:tblGrid>
              <a:tr h="423334">
                <a:tc gridSpan="2">
                  <a:txBody>
                    <a:bodyPr/>
                    <a:lstStyle/>
                    <a:p>
                      <a:pPr algn="ctr"/>
                      <a:r>
                        <a:rPr lang="en-US" dirty="0"/>
                        <a:t>APAAR Team</a:t>
                      </a:r>
                    </a:p>
                  </a:txBody>
                  <a:tcPr/>
                </a:tc>
                <a:tc hMerge="1">
                  <a:txBody>
                    <a:bodyPr/>
                    <a:lstStyle/>
                    <a:p>
                      <a:endParaRPr lang="en-US" dirty="0"/>
                    </a:p>
                  </a:txBody>
                  <a:tcPr/>
                </a:tc>
                <a:extLst>
                  <a:ext uri="{0D108BD9-81ED-4DB2-BD59-A6C34878D82A}">
                    <a16:rowId xmlns:a16="http://schemas.microsoft.com/office/drawing/2014/main" val="1038723437"/>
                  </a:ext>
                </a:extLst>
              </a:tr>
              <a:tr h="370840">
                <a:tc>
                  <a:txBody>
                    <a:bodyPr/>
                    <a:lstStyle/>
                    <a:p>
                      <a:pPr algn="ctr" fontAlgn="b">
                        <a:buClr>
                          <a:srgbClr val="467886"/>
                        </a:buClr>
                        <a:buSzPts val="1100"/>
                        <a:buFont typeface="Aptos Narrow" panose="020B0004020202020204" pitchFamily="34" charset="0"/>
                        <a:buNone/>
                      </a:pPr>
                      <a:r>
                        <a:rPr lang="en-US" sz="1800" b="0" i="0" u="sng" strike="noStrike" dirty="0">
                          <a:solidFill>
                            <a:schemeClr val="tx1"/>
                          </a:solidFill>
                          <a:effectLst/>
                          <a:latin typeface="Aptos Narrow" panose="020B0004020202020204" pitchFamily="34" charset="0"/>
                          <a:hlinkClick r:id="rId2">
                            <a:extLst>
                              <a:ext uri="{A12FA001-AC4F-418D-AE19-62706E023703}">
                                <ahyp:hlinkClr xmlns:ahyp="http://schemas.microsoft.com/office/drawing/2018/hyperlinkcolor" val="tx"/>
                              </a:ext>
                            </a:extLst>
                          </a:hlinkClick>
                        </a:rPr>
                        <a:t>matthew.k.maze.civ@us.navy.mil </a:t>
                      </a:r>
                      <a:endParaRPr lang="en-US" sz="1800" b="0" i="0" u="sng" strike="noStrike" dirty="0">
                        <a:solidFill>
                          <a:schemeClr val="tx1"/>
                        </a:solidFill>
                        <a:effectLst/>
                        <a:latin typeface="Aptos Narrow" panose="020B0004020202020204" pitchFamily="34" charset="0"/>
                      </a:endParaRPr>
                    </a:p>
                  </a:txBody>
                  <a:tcPr marL="6350" marR="6350" marT="6350" marB="0" anchor="b"/>
                </a:tc>
                <a:tc>
                  <a:txBody>
                    <a:bodyPr/>
                    <a:lstStyle/>
                    <a:p>
                      <a:pPr algn="ctr" fontAlgn="b">
                        <a:buClr>
                          <a:srgbClr val="467886"/>
                        </a:buClr>
                        <a:buSzPts val="1100"/>
                        <a:buFont typeface="Aptos Narrow" panose="020B0004020202020204" pitchFamily="34" charset="0"/>
                        <a:buNone/>
                      </a:pPr>
                      <a:r>
                        <a:rPr lang="en-US" sz="1800" b="0" i="0" u="sng" strike="noStrike" dirty="0">
                          <a:solidFill>
                            <a:schemeClr val="tx1"/>
                          </a:solidFill>
                          <a:effectLst/>
                          <a:latin typeface="Aptos Narrow" panose="020B0004020202020204" pitchFamily="34" charset="0"/>
                          <a:hlinkClick r:id="rId3">
                            <a:extLst>
                              <a:ext uri="{A12FA001-AC4F-418D-AE19-62706E023703}">
                                <ahyp:hlinkClr xmlns:ahyp="http://schemas.microsoft.com/office/drawing/2018/hyperlinkcolor" val="tx"/>
                              </a:ext>
                            </a:extLst>
                          </a:hlinkClick>
                        </a:rPr>
                        <a:t>kristy.l.dawson2.civ@us.navy.mil</a:t>
                      </a:r>
                      <a:endParaRPr lang="en-US" sz="1800" b="0" i="0" u="sng" strike="noStrike" dirty="0">
                        <a:solidFill>
                          <a:schemeClr val="tx1"/>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3631436422"/>
                  </a:ext>
                </a:extLst>
              </a:tr>
              <a:tr h="370840">
                <a:tc>
                  <a:txBody>
                    <a:bodyPr/>
                    <a:lstStyle/>
                    <a:p>
                      <a:pPr algn="ctr" fontAlgn="b">
                        <a:buNone/>
                      </a:pPr>
                      <a:r>
                        <a:rPr lang="en-US" sz="1800" b="0" i="0" u="sng" strike="noStrike" dirty="0">
                          <a:solidFill>
                            <a:schemeClr val="tx1"/>
                          </a:solidFill>
                          <a:effectLst/>
                          <a:latin typeface="Aptos Narrow" panose="020B0004020202020204" pitchFamily="34" charset="0"/>
                          <a:hlinkClick r:id="rId4">
                            <a:extLst>
                              <a:ext uri="{A12FA001-AC4F-418D-AE19-62706E023703}">
                                <ahyp:hlinkClr xmlns:ahyp="http://schemas.microsoft.com/office/drawing/2018/hyperlinkcolor" val="tx"/>
                              </a:ext>
                            </a:extLst>
                          </a:hlinkClick>
                        </a:rPr>
                        <a:t>keith.j.miller47.civ@us.navy.mil </a:t>
                      </a:r>
                      <a:endParaRPr lang="en-US" sz="1800" b="0" i="0" u="sng" strike="noStrike" dirty="0">
                        <a:solidFill>
                          <a:schemeClr val="tx1"/>
                        </a:solidFill>
                        <a:effectLst/>
                        <a:latin typeface="Aptos Narrow" panose="020B0004020202020204" pitchFamily="34" charset="0"/>
                      </a:endParaRPr>
                    </a:p>
                  </a:txBody>
                  <a:tcPr marL="6350" marR="6350" marT="6350" marB="0" anchor="b"/>
                </a:tc>
                <a:tc>
                  <a:txBody>
                    <a:bodyPr/>
                    <a:lstStyle/>
                    <a:p>
                      <a:pPr algn="ctr" fontAlgn="b">
                        <a:buNone/>
                      </a:pPr>
                      <a:r>
                        <a:rPr lang="en-US" sz="1800" b="0" i="0" u="sng" strike="noStrike" dirty="0">
                          <a:solidFill>
                            <a:schemeClr val="tx1"/>
                          </a:solidFill>
                          <a:effectLst/>
                          <a:latin typeface="Aptos Narrow" panose="020B0004020202020204" pitchFamily="34" charset="0"/>
                          <a:hlinkClick r:id="rId5">
                            <a:extLst>
                              <a:ext uri="{A12FA001-AC4F-418D-AE19-62706E023703}">
                                <ahyp:hlinkClr xmlns:ahyp="http://schemas.microsoft.com/office/drawing/2018/hyperlinkcolor" val="tx"/>
                              </a:ext>
                            </a:extLst>
                          </a:hlinkClick>
                        </a:rPr>
                        <a:t>thomas.w.vera.civ@us.navy.mil </a:t>
                      </a:r>
                      <a:endParaRPr lang="en-US" sz="1800" b="0" i="0" u="sng" strike="noStrike" dirty="0">
                        <a:solidFill>
                          <a:schemeClr val="tx1"/>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2384616093"/>
                  </a:ext>
                </a:extLst>
              </a:tr>
              <a:tr h="370840">
                <a:tc gridSpan="2">
                  <a:txBody>
                    <a:bodyPr/>
                    <a:lstStyle/>
                    <a:p>
                      <a:pPr algn="ctr" fontAlgn="b">
                        <a:buNone/>
                      </a:pPr>
                      <a:r>
                        <a:rPr lang="en-US" sz="1800" b="1" i="0" u="sng" strike="noStrike" dirty="0">
                          <a:solidFill>
                            <a:schemeClr val="tx1"/>
                          </a:solidFill>
                          <a:effectLst/>
                          <a:latin typeface="Aptos Narrow" panose="020B0004020202020204" pitchFamily="34" charset="0"/>
                        </a:rPr>
                        <a:t>Team Mailbox:</a:t>
                      </a:r>
                    </a:p>
                    <a:p>
                      <a:pPr algn="ctr" fontAlgn="b">
                        <a:buNone/>
                      </a:pPr>
                      <a:r>
                        <a:rPr lang="en-US" sz="1800" b="0" i="0" u="sng" strike="noStrike" dirty="0">
                          <a:solidFill>
                            <a:schemeClr val="tx1"/>
                          </a:solidFill>
                          <a:effectLst/>
                          <a:latin typeface="Aptos Narrow" panose="020B0004020202020204" pitchFamily="34" charset="0"/>
                        </a:rPr>
                        <a:t>USN.Philadelphia.NAVSUPWSSPHIL.MBX.N85C-APAAR@US.NAVY.MIL</a:t>
                      </a:r>
                    </a:p>
                  </a:txBody>
                  <a:tcPr marL="6350" marR="6350" marT="6350" marB="0" anchor="b"/>
                </a:tc>
                <a:tc hMerge="1">
                  <a:txBody>
                    <a:bodyPr/>
                    <a:lstStyle/>
                    <a:p>
                      <a:pPr algn="ctr" fontAlgn="b">
                        <a:buNone/>
                      </a:pPr>
                      <a:endParaRPr lang="en-US" sz="1800" b="0" i="0" u="sng" strike="noStrike" dirty="0">
                        <a:solidFill>
                          <a:srgbClr val="467886"/>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2194394624"/>
                  </a:ext>
                </a:extLst>
              </a:tr>
            </a:tbl>
          </a:graphicData>
        </a:graphic>
      </p:graphicFrame>
    </p:spTree>
    <p:extLst>
      <p:ext uri="{BB962C8B-B14F-4D97-AF65-F5344CB8AC3E}">
        <p14:creationId xmlns:p14="http://schemas.microsoft.com/office/powerpoint/2010/main" val="2037172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Diagonal Corners Rounded 8">
            <a:extLst>
              <a:ext uri="{FF2B5EF4-FFF2-40B4-BE49-F238E27FC236}">
                <a16:creationId xmlns:a16="http://schemas.microsoft.com/office/drawing/2014/main" id="{D961ED38-3593-8573-B886-349C0EB77685}"/>
              </a:ext>
            </a:extLst>
          </p:cNvPr>
          <p:cNvSpPr/>
          <p:nvPr/>
        </p:nvSpPr>
        <p:spPr>
          <a:xfrm>
            <a:off x="6248402" y="3445533"/>
            <a:ext cx="5619749" cy="1609725"/>
          </a:xfrm>
          <a:prstGeom prst="round2DiagRect">
            <a:avLst/>
          </a:prstGeom>
          <a:solidFill>
            <a:srgbClr val="FAFAD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Diagonal Corners Rounded 7">
            <a:extLst>
              <a:ext uri="{FF2B5EF4-FFF2-40B4-BE49-F238E27FC236}">
                <a16:creationId xmlns:a16="http://schemas.microsoft.com/office/drawing/2014/main" id="{6A6A1FFB-67CE-EE5F-B1AC-8D713E4DE3C2}"/>
              </a:ext>
            </a:extLst>
          </p:cNvPr>
          <p:cNvSpPr/>
          <p:nvPr/>
        </p:nvSpPr>
        <p:spPr>
          <a:xfrm>
            <a:off x="254456" y="3445533"/>
            <a:ext cx="5486400" cy="1609725"/>
          </a:xfrm>
          <a:prstGeom prst="round2Diag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316CCC0-BF2E-2665-6A2D-C0C6FBC1C3D9}"/>
              </a:ext>
            </a:extLst>
          </p:cNvPr>
          <p:cNvSpPr>
            <a:spLocks noGrp="1"/>
          </p:cNvSpPr>
          <p:nvPr>
            <p:ph idx="1"/>
          </p:nvPr>
        </p:nvSpPr>
        <p:spPr>
          <a:xfrm>
            <a:off x="352425" y="1823108"/>
            <a:ext cx="11182349" cy="872467"/>
          </a:xfrm>
        </p:spPr>
        <p:txBody>
          <a:bodyPr/>
          <a:lstStyle/>
          <a:p>
            <a:pPr>
              <a:buFont typeface="Wingdings" panose="05000000000000000000" pitchFamily="2" charset="2"/>
              <a:buChar char="Ø"/>
            </a:pPr>
            <a:r>
              <a:rPr lang="en-US" dirty="0"/>
              <a:t>Asset Posture Above Allowance/Repair (APAAR) are Navy Working Capital Fund(NWCF) assets i</a:t>
            </a:r>
            <a:r>
              <a:rPr lang="en-US" dirty="0">
                <a:solidFill>
                  <a:srgbClr val="000000"/>
                </a:solidFill>
              </a:rPr>
              <a:t>n excess of approved or contracted quantities</a:t>
            </a:r>
            <a:endParaRPr lang="en-US" dirty="0"/>
          </a:p>
          <a:p>
            <a:pPr lvl="1"/>
            <a:endParaRPr lang="en-US" sz="2000" dirty="0"/>
          </a:p>
        </p:txBody>
      </p:sp>
      <p:sp>
        <p:nvSpPr>
          <p:cNvPr id="4" name="Title 1">
            <a:extLst>
              <a:ext uri="{FF2B5EF4-FFF2-40B4-BE49-F238E27FC236}">
                <a16:creationId xmlns:a16="http://schemas.microsoft.com/office/drawing/2014/main" id="{4CB6C992-3F02-4C66-B131-ADE361A20541}"/>
              </a:ext>
            </a:extLst>
          </p:cNvPr>
          <p:cNvSpPr txBox="1">
            <a:spLocks/>
          </p:cNvSpPr>
          <p:nvPr/>
        </p:nvSpPr>
        <p:spPr>
          <a:xfrm>
            <a:off x="2310384" y="-252413"/>
            <a:ext cx="10515600" cy="1325563"/>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US" b="1" dirty="0"/>
              <a:t>What is APAAR?</a:t>
            </a:r>
          </a:p>
        </p:txBody>
      </p:sp>
      <p:sp>
        <p:nvSpPr>
          <p:cNvPr id="2" name="Text 4">
            <a:extLst>
              <a:ext uri="{FF2B5EF4-FFF2-40B4-BE49-F238E27FC236}">
                <a16:creationId xmlns:a16="http://schemas.microsoft.com/office/drawing/2014/main" id="{CDC747F6-B884-113D-561C-230AE0FEDE0D}"/>
              </a:ext>
            </a:extLst>
          </p:cNvPr>
          <p:cNvSpPr/>
          <p:nvPr/>
        </p:nvSpPr>
        <p:spPr>
          <a:xfrm>
            <a:off x="8134242" y="3557588"/>
            <a:ext cx="2071116" cy="457200"/>
          </a:xfrm>
          <a:prstGeom prst="rect">
            <a:avLst/>
          </a:prstGeom>
          <a:noFill/>
          <a:ln/>
        </p:spPr>
        <p:txBody>
          <a:bodyPr wrap="square" rtlCol="0" anchor="t"/>
          <a:lstStyle/>
          <a:p>
            <a:pPr marL="0" indent="0">
              <a:buNone/>
            </a:pPr>
            <a:r>
              <a:rPr lang="en-US" sz="2400" b="1" dirty="0">
                <a:solidFill>
                  <a:srgbClr val="335599"/>
                </a:solidFill>
              </a:rPr>
              <a:t>Above Repair</a:t>
            </a:r>
            <a:endParaRPr lang="en-US" sz="2400" dirty="0"/>
          </a:p>
        </p:txBody>
      </p:sp>
      <p:sp>
        <p:nvSpPr>
          <p:cNvPr id="5" name="Text 2">
            <a:extLst>
              <a:ext uri="{FF2B5EF4-FFF2-40B4-BE49-F238E27FC236}">
                <a16:creationId xmlns:a16="http://schemas.microsoft.com/office/drawing/2014/main" id="{E1A57235-C592-403B-8881-B13FDDD3F2F1}"/>
              </a:ext>
            </a:extLst>
          </p:cNvPr>
          <p:cNvSpPr/>
          <p:nvPr/>
        </p:nvSpPr>
        <p:spPr>
          <a:xfrm>
            <a:off x="1852612" y="3557588"/>
            <a:ext cx="2600325" cy="457200"/>
          </a:xfrm>
          <a:prstGeom prst="rect">
            <a:avLst/>
          </a:prstGeom>
          <a:noFill/>
          <a:ln/>
        </p:spPr>
        <p:txBody>
          <a:bodyPr wrap="square" rtlCol="0" anchor="t"/>
          <a:lstStyle/>
          <a:p>
            <a:pPr marL="0" indent="0">
              <a:buNone/>
            </a:pPr>
            <a:r>
              <a:rPr lang="en-US" sz="2400" b="1" dirty="0">
                <a:solidFill>
                  <a:srgbClr val="335599"/>
                </a:solidFill>
              </a:rPr>
              <a:t>Above Allowance</a:t>
            </a:r>
            <a:endParaRPr lang="en-US" sz="2400" dirty="0"/>
          </a:p>
        </p:txBody>
      </p:sp>
      <p:sp>
        <p:nvSpPr>
          <p:cNvPr id="6" name="Text 3">
            <a:extLst>
              <a:ext uri="{FF2B5EF4-FFF2-40B4-BE49-F238E27FC236}">
                <a16:creationId xmlns:a16="http://schemas.microsoft.com/office/drawing/2014/main" id="{7B505C87-9650-10FA-CD90-021532698804}"/>
              </a:ext>
            </a:extLst>
          </p:cNvPr>
          <p:cNvSpPr/>
          <p:nvPr/>
        </p:nvSpPr>
        <p:spPr>
          <a:xfrm>
            <a:off x="323849" y="4048126"/>
            <a:ext cx="5486400" cy="716620"/>
          </a:xfrm>
          <a:prstGeom prst="rect">
            <a:avLst/>
          </a:prstGeom>
          <a:noFill/>
          <a:ln/>
        </p:spPr>
        <p:txBody>
          <a:bodyPr wrap="square" rtlCol="0" anchor="t"/>
          <a:lstStyle/>
          <a:p>
            <a:pPr marL="0" indent="0">
              <a:buNone/>
            </a:pPr>
            <a:r>
              <a:rPr lang="en-US" sz="2000" dirty="0">
                <a:solidFill>
                  <a:srgbClr val="000000"/>
                </a:solidFill>
              </a:rPr>
              <a:t>More Ready-For-Issue (RFI) assets in stock than the approved limit.</a:t>
            </a:r>
            <a:endParaRPr lang="en-US" sz="2000" dirty="0"/>
          </a:p>
        </p:txBody>
      </p:sp>
      <p:sp>
        <p:nvSpPr>
          <p:cNvPr id="7" name="Text 5">
            <a:extLst>
              <a:ext uri="{FF2B5EF4-FFF2-40B4-BE49-F238E27FC236}">
                <a16:creationId xmlns:a16="http://schemas.microsoft.com/office/drawing/2014/main" id="{1B97010B-AA69-65C8-DFDA-7CC084BD992B}"/>
              </a:ext>
            </a:extLst>
          </p:cNvPr>
          <p:cNvSpPr/>
          <p:nvPr/>
        </p:nvSpPr>
        <p:spPr>
          <a:xfrm>
            <a:off x="6825342" y="4014788"/>
            <a:ext cx="5486400" cy="749958"/>
          </a:xfrm>
          <a:prstGeom prst="rect">
            <a:avLst/>
          </a:prstGeom>
          <a:noFill/>
          <a:ln/>
        </p:spPr>
        <p:txBody>
          <a:bodyPr wrap="square" rtlCol="0" anchor="t"/>
          <a:lstStyle/>
          <a:p>
            <a:pPr marL="0" indent="0">
              <a:buNone/>
            </a:pPr>
            <a:r>
              <a:rPr lang="en-US" sz="2000" dirty="0">
                <a:solidFill>
                  <a:srgbClr val="000000"/>
                </a:solidFill>
              </a:rPr>
              <a:t>More Not-Ready-For-Issue (NRFI) assets on hand than are contracted for repair.</a:t>
            </a:r>
            <a:endParaRPr lang="en-US" sz="2000" dirty="0"/>
          </a:p>
        </p:txBody>
      </p:sp>
      <p:sp>
        <p:nvSpPr>
          <p:cNvPr id="10" name="TextBox 9">
            <a:extLst>
              <a:ext uri="{FF2B5EF4-FFF2-40B4-BE49-F238E27FC236}">
                <a16:creationId xmlns:a16="http://schemas.microsoft.com/office/drawing/2014/main" id="{68D05FA3-C570-F875-095E-1050ACE6A890}"/>
              </a:ext>
            </a:extLst>
          </p:cNvPr>
          <p:cNvSpPr txBox="1"/>
          <p:nvPr/>
        </p:nvSpPr>
        <p:spPr>
          <a:xfrm>
            <a:off x="484412" y="5763354"/>
            <a:ext cx="10918373" cy="707886"/>
          </a:xfrm>
          <a:prstGeom prst="rect">
            <a:avLst/>
          </a:prstGeom>
          <a:solidFill>
            <a:schemeClr val="accent2">
              <a:lumMod val="40000"/>
              <a:lumOff val="60000"/>
            </a:schemeClr>
          </a:solidFill>
          <a:ln w="9525">
            <a:solidFill>
              <a:srgbClr val="000000"/>
            </a:solidFill>
            <a:miter lim="800000"/>
            <a:headEnd/>
            <a:tailEnd/>
          </a:ln>
          <a:scene3d>
            <a:camera prst="orthographicFront"/>
            <a:lightRig rig="threePt" dir="t"/>
          </a:scene3d>
          <a:sp3d>
            <a:bevelT prst="slope"/>
          </a:sp3d>
        </p:spPr>
        <p:txBody>
          <a:bodyPr lIns="91391" tIns="45695" rIns="91391" bIns="45695" anchor="ctr"/>
          <a:lstStyle>
            <a:defPPr>
              <a:defRPr lang="en-US"/>
            </a:defPPr>
            <a:lvl1pPr marL="342900" lvl="0" indent="-342900">
              <a:buFont typeface="Wingdings" panose="05000000000000000000" pitchFamily="2" charset="2"/>
              <a:buChar char="Ø"/>
              <a:defRPr sz="2000">
                <a:solidFill>
                  <a:schemeClr val="tx2"/>
                </a:solidFill>
                <a:latin typeface="Arial"/>
                <a:ea typeface="MS PGothic"/>
                <a:cs typeface="Arial"/>
              </a:defRPr>
            </a:lvl1pPr>
            <a:lvl2pPr marL="742950" indent="-285750" eaLnBrk="0" hangingPunct="0">
              <a:defRPr>
                <a:latin typeface="Arial" charset="0"/>
                <a:ea typeface="MS PGothic" pitchFamily="34" charset="-128"/>
              </a:defRPr>
            </a:lvl2pPr>
            <a:lvl3pPr marL="1143000" indent="-228600" eaLnBrk="0" hangingPunct="0">
              <a:defRPr>
                <a:latin typeface="Arial" charset="0"/>
                <a:ea typeface="MS PGothic" pitchFamily="34" charset="-128"/>
              </a:defRPr>
            </a:lvl3pPr>
            <a:lvl4pPr marL="1600200" indent="-228600" eaLnBrk="0" hangingPunct="0">
              <a:defRPr>
                <a:latin typeface="Arial" charset="0"/>
                <a:ea typeface="MS PGothic" pitchFamily="34" charset="-128"/>
              </a:defRPr>
            </a:lvl4pPr>
            <a:lvl5pPr marL="2057400" indent="-228600" eaLnBrk="0" hangingPunct="0">
              <a:defRPr>
                <a:latin typeface="Arial" charset="0"/>
                <a:ea typeface="MS PGothic" pitchFamily="34" charset="-128"/>
              </a:defRPr>
            </a:lvl5pPr>
            <a:lvl6pPr marL="2514600" indent="-228600" eaLnBrk="0" fontAlgn="base" hangingPunct="0">
              <a:spcBef>
                <a:spcPct val="0"/>
              </a:spcBef>
              <a:spcAft>
                <a:spcPct val="0"/>
              </a:spcAft>
              <a:defRPr>
                <a:latin typeface="Arial" charset="0"/>
                <a:ea typeface="MS PGothic" pitchFamily="34" charset="-128"/>
              </a:defRPr>
            </a:lvl6pPr>
            <a:lvl7pPr marL="2971800" indent="-228600" eaLnBrk="0" fontAlgn="base" hangingPunct="0">
              <a:spcBef>
                <a:spcPct val="0"/>
              </a:spcBef>
              <a:spcAft>
                <a:spcPct val="0"/>
              </a:spcAft>
              <a:defRPr>
                <a:latin typeface="Arial" charset="0"/>
                <a:ea typeface="MS PGothic" pitchFamily="34" charset="-128"/>
              </a:defRPr>
            </a:lvl7pPr>
            <a:lvl8pPr marL="3429000" indent="-228600" eaLnBrk="0" fontAlgn="base" hangingPunct="0">
              <a:spcBef>
                <a:spcPct val="0"/>
              </a:spcBef>
              <a:spcAft>
                <a:spcPct val="0"/>
              </a:spcAft>
              <a:defRPr>
                <a:latin typeface="Arial" charset="0"/>
                <a:ea typeface="MS PGothic" pitchFamily="34" charset="-128"/>
              </a:defRPr>
            </a:lvl8pPr>
            <a:lvl9pPr marL="3886200" indent="-228600" eaLnBrk="0" fontAlgn="base" hangingPunct="0">
              <a:spcBef>
                <a:spcPct val="0"/>
              </a:spcBef>
              <a:spcAft>
                <a:spcPct val="0"/>
              </a:spcAft>
              <a:defRPr>
                <a:latin typeface="Arial" charset="0"/>
                <a:ea typeface="MS PGothic" pitchFamily="34" charset="-128"/>
              </a:defRPr>
            </a:lvl9pPr>
          </a:lstStyle>
          <a:p>
            <a:pPr>
              <a:buFont typeface="Wingdings" panose="05000000000000000000" pitchFamily="2" charset="2"/>
              <a:buChar char="v"/>
            </a:pPr>
            <a:r>
              <a:rPr lang="en-US" dirty="0"/>
              <a:t>New Stock Positioning Policy (NAVSUPWSSINST 7000.6) requires daily APAAR reviews by NAVSUP and establishes 30‑day limits for assets at risk without coverage.</a:t>
            </a:r>
          </a:p>
        </p:txBody>
      </p:sp>
    </p:spTree>
    <p:extLst>
      <p:ext uri="{BB962C8B-B14F-4D97-AF65-F5344CB8AC3E}">
        <p14:creationId xmlns:p14="http://schemas.microsoft.com/office/powerpoint/2010/main" val="7690781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9E62A-4366-0B67-F41F-98BC7E69F663}"/>
              </a:ext>
            </a:extLst>
          </p:cNvPr>
          <p:cNvSpPr>
            <a:spLocks noGrp="1"/>
          </p:cNvSpPr>
          <p:nvPr>
            <p:ph type="title"/>
          </p:nvPr>
        </p:nvSpPr>
        <p:spPr/>
        <p:txBody>
          <a:bodyPr/>
          <a:lstStyle/>
          <a:p>
            <a:r>
              <a:rPr lang="en-US" b="1" dirty="0"/>
              <a:t>APAAR by the numbers</a:t>
            </a:r>
          </a:p>
        </p:txBody>
      </p:sp>
      <p:graphicFrame>
        <p:nvGraphicFramePr>
          <p:cNvPr id="3" name="Chart 2">
            <a:extLst>
              <a:ext uri="{FF2B5EF4-FFF2-40B4-BE49-F238E27FC236}">
                <a16:creationId xmlns:a16="http://schemas.microsoft.com/office/drawing/2014/main" id="{14E2FE4B-5103-DDE8-8A18-728A7D415606}"/>
              </a:ext>
            </a:extLst>
          </p:cNvPr>
          <p:cNvGraphicFramePr>
            <a:graphicFrameLocks/>
          </p:cNvGraphicFramePr>
          <p:nvPr>
            <p:extLst>
              <p:ext uri="{D42A27DB-BD31-4B8C-83A1-F6EECF244321}">
                <p14:modId xmlns:p14="http://schemas.microsoft.com/office/powerpoint/2010/main" val="4216216126"/>
              </p:ext>
            </p:extLst>
          </p:nvPr>
        </p:nvGraphicFramePr>
        <p:xfrm>
          <a:off x="3805763" y="1211041"/>
          <a:ext cx="7893595" cy="5006532"/>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BD65492B-4EBE-9CC1-2C1F-5093EDA83F50}"/>
              </a:ext>
            </a:extLst>
          </p:cNvPr>
          <p:cNvSpPr txBox="1"/>
          <p:nvPr/>
        </p:nvSpPr>
        <p:spPr>
          <a:xfrm>
            <a:off x="3805763" y="6217573"/>
            <a:ext cx="7893595" cy="276999"/>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solidFill>
              <a:schemeClr val="tx1"/>
            </a:solid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n-US" sz="1200" dirty="0"/>
              <a:t>                                        Total assets Work in Progress: </a:t>
            </a:r>
            <a:r>
              <a:rPr lang="en-US" sz="1200" b="1" dirty="0"/>
              <a:t>13,527</a:t>
            </a:r>
            <a:r>
              <a:rPr lang="en-US" sz="900" dirty="0"/>
              <a:t>	               </a:t>
            </a:r>
            <a:r>
              <a:rPr lang="en-US" sz="1200" dirty="0"/>
              <a:t>Total Assets Exemption: </a:t>
            </a:r>
            <a:r>
              <a:rPr lang="en-US" sz="1200" b="1" dirty="0"/>
              <a:t>8646</a:t>
            </a:r>
          </a:p>
        </p:txBody>
      </p:sp>
      <p:sp>
        <p:nvSpPr>
          <p:cNvPr id="6" name="TextBox 5">
            <a:extLst>
              <a:ext uri="{FF2B5EF4-FFF2-40B4-BE49-F238E27FC236}">
                <a16:creationId xmlns:a16="http://schemas.microsoft.com/office/drawing/2014/main" id="{2CAADB55-CE1E-5DC1-74FE-CA45E4C32C04}"/>
              </a:ext>
            </a:extLst>
          </p:cNvPr>
          <p:cNvSpPr txBox="1"/>
          <p:nvPr/>
        </p:nvSpPr>
        <p:spPr>
          <a:xfrm>
            <a:off x="404036" y="1720840"/>
            <a:ext cx="3147237" cy="3416320"/>
          </a:xfrm>
          <a:prstGeom prst="rect">
            <a:avLst/>
          </a:prstGeom>
          <a:noFill/>
        </p:spPr>
        <p:txBody>
          <a:bodyPr wrap="square" rtlCol="0">
            <a:spAutoFit/>
          </a:bodyPr>
          <a:lstStyle/>
          <a:p>
            <a:pPr marL="285750" indent="-285750">
              <a:buFont typeface="Wingdings" panose="05000000000000000000" pitchFamily="2" charset="2"/>
              <a:buChar char="q"/>
            </a:pPr>
            <a:r>
              <a:rPr lang="en-US" dirty="0"/>
              <a:t>Vast majority of current APAAR assets are from backlog</a:t>
            </a:r>
          </a:p>
          <a:p>
            <a:pPr marL="285750" indent="-285750">
              <a:buFont typeface="Wingdings" panose="05000000000000000000" pitchFamily="2" charset="2"/>
              <a:buChar char="q"/>
            </a:pPr>
            <a:endParaRPr lang="en-US" dirty="0"/>
          </a:p>
          <a:p>
            <a:pPr marL="285750" indent="-285750">
              <a:buFont typeface="Wingdings" panose="05000000000000000000" pitchFamily="2" charset="2"/>
              <a:buChar char="q"/>
            </a:pPr>
            <a:r>
              <a:rPr lang="en-US" dirty="0"/>
              <a:t>Current systems help prevent APAAR, and new Stock Positioning policy will further drive down future APAAR</a:t>
            </a:r>
          </a:p>
          <a:p>
            <a:pPr marL="285750" indent="-285750">
              <a:buFont typeface="Wingdings" panose="05000000000000000000" pitchFamily="2" charset="2"/>
              <a:buChar char="q"/>
            </a:pPr>
            <a:endParaRPr lang="en-US" dirty="0"/>
          </a:p>
          <a:p>
            <a:pPr marL="285750" indent="-285750">
              <a:buFont typeface="Wingdings" panose="05000000000000000000" pitchFamily="2" charset="2"/>
              <a:buChar char="q"/>
            </a:pPr>
            <a:r>
              <a:rPr lang="en-US" dirty="0"/>
              <a:t>We need your help reconciling APAAR</a:t>
            </a:r>
          </a:p>
        </p:txBody>
      </p:sp>
    </p:spTree>
    <p:extLst>
      <p:ext uri="{BB962C8B-B14F-4D97-AF65-F5344CB8AC3E}">
        <p14:creationId xmlns:p14="http://schemas.microsoft.com/office/powerpoint/2010/main" val="4062215041"/>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83C5AC2D-BB1B-497B-F5BD-F63EF3724BEA}"/>
              </a:ext>
            </a:extLst>
          </p:cNvPr>
          <p:cNvGraphicFramePr>
            <a:graphicFrameLocks noGrp="1"/>
          </p:cNvGraphicFramePr>
          <p:nvPr>
            <p:ph idx="1"/>
            <p:extLst>
              <p:ext uri="{D42A27DB-BD31-4B8C-83A1-F6EECF244321}">
                <p14:modId xmlns:p14="http://schemas.microsoft.com/office/powerpoint/2010/main" val="3785277624"/>
              </p:ext>
            </p:extLst>
          </p:nvPr>
        </p:nvGraphicFramePr>
        <p:xfrm>
          <a:off x="620343" y="1548071"/>
          <a:ext cx="10290244" cy="18510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1">
            <a:extLst>
              <a:ext uri="{FF2B5EF4-FFF2-40B4-BE49-F238E27FC236}">
                <a16:creationId xmlns:a16="http://schemas.microsoft.com/office/drawing/2014/main" id="{EBF21393-DDF0-8327-CC0B-A653FDEA8E51}"/>
              </a:ext>
            </a:extLst>
          </p:cNvPr>
          <p:cNvSpPr txBox="1">
            <a:spLocks/>
          </p:cNvSpPr>
          <p:nvPr/>
        </p:nvSpPr>
        <p:spPr>
          <a:xfrm>
            <a:off x="2310384" y="-252413"/>
            <a:ext cx="10515600" cy="1325563"/>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US" b="1" dirty="0"/>
              <a:t>Stock Positioning Policy</a:t>
            </a:r>
          </a:p>
        </p:txBody>
      </p:sp>
      <p:grpSp>
        <p:nvGrpSpPr>
          <p:cNvPr id="10" name="Group 9">
            <a:extLst>
              <a:ext uri="{FF2B5EF4-FFF2-40B4-BE49-F238E27FC236}">
                <a16:creationId xmlns:a16="http://schemas.microsoft.com/office/drawing/2014/main" id="{B2DE418C-892C-6FA1-41B1-8A60E97374F5}"/>
              </a:ext>
            </a:extLst>
          </p:cNvPr>
          <p:cNvGrpSpPr/>
          <p:nvPr/>
        </p:nvGrpSpPr>
        <p:grpSpPr>
          <a:xfrm>
            <a:off x="82863" y="3756734"/>
            <a:ext cx="3154215" cy="2971198"/>
            <a:chOff x="1237032" y="3523735"/>
            <a:chExt cx="3154722" cy="3041268"/>
          </a:xfrm>
        </p:grpSpPr>
        <p:sp>
          <p:nvSpPr>
            <p:cNvPr id="11" name="Freeform: Shape 10">
              <a:extLst>
                <a:ext uri="{FF2B5EF4-FFF2-40B4-BE49-F238E27FC236}">
                  <a16:creationId xmlns:a16="http://schemas.microsoft.com/office/drawing/2014/main" id="{0156525D-F5E6-BDB9-28A6-3427F6ABA8C1}"/>
                </a:ext>
              </a:extLst>
            </p:cNvPr>
            <p:cNvSpPr/>
            <p:nvPr/>
          </p:nvSpPr>
          <p:spPr>
            <a:xfrm>
              <a:off x="1490374" y="3523735"/>
              <a:ext cx="2901380" cy="2901380"/>
            </a:xfrm>
            <a:custGeom>
              <a:avLst/>
              <a:gdLst>
                <a:gd name="csX0" fmla="*/ 1450690 w 2901380"/>
                <a:gd name="csY0" fmla="*/ 0 h 2901380"/>
                <a:gd name="csX1" fmla="*/ 2830378 w 2901380"/>
                <a:gd name="csY1" fmla="*/ 1002402 h 2901380"/>
                <a:gd name="csX2" fmla="*/ 1450690 w 2901380"/>
                <a:gd name="csY2" fmla="*/ 1450690 h 2901380"/>
                <a:gd name="csX3" fmla="*/ 1450690 w 2901380"/>
                <a:gd name="csY3" fmla="*/ 0 h 2901380"/>
              </a:gdLst>
              <a:ahLst/>
              <a:cxnLst>
                <a:cxn ang="0">
                  <a:pos x="csX0" y="csY0"/>
                </a:cxn>
                <a:cxn ang="0">
                  <a:pos x="csX1" y="csY1"/>
                </a:cxn>
                <a:cxn ang="0">
                  <a:pos x="csX2" y="csY2"/>
                </a:cxn>
                <a:cxn ang="0">
                  <a:pos x="csX3" y="csY3"/>
                </a:cxn>
              </a:cxnLst>
              <a:rect l="l" t="t" r="r" b="b"/>
              <a:pathLst>
                <a:path w="2901380" h="2901380">
                  <a:moveTo>
                    <a:pt x="1450690" y="0"/>
                  </a:moveTo>
                  <a:cubicBezTo>
                    <a:pt x="2079167" y="0"/>
                    <a:pt x="2636168" y="404685"/>
                    <a:pt x="2830378" y="1002402"/>
                  </a:cubicBezTo>
                  <a:lnTo>
                    <a:pt x="1450690" y="1450690"/>
                  </a:lnTo>
                  <a:lnTo>
                    <a:pt x="1450690" y="0"/>
                  </a:lnTo>
                  <a:close/>
                </a:path>
              </a:pathLst>
            </a:custGeom>
            <a:solidFill>
              <a:schemeClr val="accent2">
                <a:lumMod val="75000"/>
              </a:schemeClr>
            </a:solidFill>
            <a:ln>
              <a:noFill/>
            </a:ln>
            <a:effectLst/>
            <a:scene3d>
              <a:camera prst="orthographicFront"/>
              <a:lightRig rig="threePt" dir="t">
                <a:rot lat="0" lon="0" rev="7500000"/>
              </a:lightRig>
            </a:scene3d>
            <a:sp3d prstMaterial="plastic">
              <a:bevelT w="127000" h="25400" prst="relaxedInset"/>
            </a:sp3d>
          </p:spPr>
          <p:style>
            <a:lnRef idx="0">
              <a:scrgbClr r="0" g="0" b="0"/>
            </a:lnRef>
            <a:fillRef idx="1">
              <a:scrgbClr r="0" g="0" b="0"/>
            </a:fillRef>
            <a:effectRef idx="2">
              <a:scrgbClr r="0" g="0" b="0"/>
            </a:effectRef>
            <a:fontRef idx="minor">
              <a:schemeClr val="lt1"/>
            </a:fontRef>
          </p:style>
          <p:txBody>
            <a:bodyPr spcFirstLastPara="0" vert="horz" wrap="square" lIns="1579758" tIns="525936" rIns="522138" bIns="1886822" numCol="1" spcCol="1270" anchor="ctr" anchorCtr="0">
              <a:noAutofit/>
            </a:bodyPr>
            <a:lstStyle/>
            <a:p>
              <a:pPr marL="0" lvl="0" indent="0" algn="ctr" defTabSz="577850">
                <a:lnSpc>
                  <a:spcPct val="90000"/>
                </a:lnSpc>
                <a:spcBef>
                  <a:spcPct val="0"/>
                </a:spcBef>
                <a:spcAft>
                  <a:spcPct val="35000"/>
                </a:spcAft>
                <a:buNone/>
              </a:pPr>
              <a:r>
                <a:rPr lang="en-US" sz="1000" kern="1200" dirty="0">
                  <a:solidFill>
                    <a:schemeClr val="bg1"/>
                  </a:solidFill>
                  <a:latin typeface="Arial"/>
                  <a:ea typeface="+mn-ea"/>
                  <a:cs typeface="+mn-cs"/>
                </a:rPr>
                <a:t>Repair site notifies NAVSUP Item manager that an asset is BER/BPR</a:t>
              </a:r>
            </a:p>
          </p:txBody>
        </p:sp>
        <p:sp>
          <p:nvSpPr>
            <p:cNvPr id="12" name="Freeform: Shape 11">
              <a:extLst>
                <a:ext uri="{FF2B5EF4-FFF2-40B4-BE49-F238E27FC236}">
                  <a16:creationId xmlns:a16="http://schemas.microsoft.com/office/drawing/2014/main" id="{E12346FE-C24A-A858-BB50-1878717E7B87}"/>
                </a:ext>
              </a:extLst>
            </p:cNvPr>
            <p:cNvSpPr/>
            <p:nvPr/>
          </p:nvSpPr>
          <p:spPr>
            <a:xfrm>
              <a:off x="1237032" y="3663623"/>
              <a:ext cx="3119941" cy="2901380"/>
            </a:xfrm>
            <a:custGeom>
              <a:avLst/>
              <a:gdLst>
                <a:gd name="csX0" fmla="*/ 3032639 w 3119941"/>
                <a:gd name="csY0" fmla="*/ 972191 h 2901380"/>
                <a:gd name="csX1" fmla="*/ 2433305 w 3119941"/>
                <a:gd name="csY1" fmla="*/ 2652732 h 2901380"/>
                <a:gd name="csX2" fmla="*/ 1559971 w 3119941"/>
                <a:gd name="csY2" fmla="*/ 1450690 h 2901380"/>
                <a:gd name="csX3" fmla="*/ 3032639 w 3119941"/>
                <a:gd name="csY3" fmla="*/ 972191 h 2901380"/>
              </a:gdLst>
              <a:ahLst/>
              <a:cxnLst>
                <a:cxn ang="0">
                  <a:pos x="csX0" y="csY0"/>
                </a:cxn>
                <a:cxn ang="0">
                  <a:pos x="csX1" y="csY1"/>
                </a:cxn>
                <a:cxn ang="0">
                  <a:pos x="csX2" y="csY2"/>
                </a:cxn>
                <a:cxn ang="0">
                  <a:pos x="csX3" y="csY3"/>
                </a:cxn>
              </a:cxnLst>
              <a:rect l="l" t="t" r="r" b="b"/>
              <a:pathLst>
                <a:path w="3119941" h="2901380">
                  <a:moveTo>
                    <a:pt x="3032639" y="972191"/>
                  </a:moveTo>
                  <a:cubicBezTo>
                    <a:pt x="3266241" y="1593942"/>
                    <a:pt x="3020139" y="2284016"/>
                    <a:pt x="2433305" y="2652732"/>
                  </a:cubicBezTo>
                  <a:lnTo>
                    <a:pt x="1559971" y="1450690"/>
                  </a:lnTo>
                  <a:lnTo>
                    <a:pt x="3032639" y="972191"/>
                  </a:lnTo>
                  <a:close/>
                </a:path>
              </a:pathLst>
            </a:custGeom>
            <a:solidFill>
              <a:schemeClr val="accent4">
                <a:lumMod val="75000"/>
              </a:schemeClr>
            </a:solidFill>
            <a:ln>
              <a:noFill/>
            </a:ln>
            <a:effectLst/>
            <a:scene3d>
              <a:camera prst="orthographicFront"/>
              <a:lightRig rig="threePt" dir="t">
                <a:rot lat="0" lon="0" rev="7500000"/>
              </a:lightRig>
            </a:scene3d>
            <a:sp3d prstMaterial="plastic">
              <a:bevelT w="127000" h="25400" prst="relaxedInset"/>
            </a:sp3d>
          </p:spPr>
          <p:style>
            <a:lnRef idx="0">
              <a:scrgbClr r="0" g="0" b="0"/>
            </a:lnRef>
            <a:fillRef idx="1">
              <a:scrgbClr r="0" g="0" b="0"/>
            </a:fillRef>
            <a:effectRef idx="2">
              <a:scrgbClr r="0" g="0" b="0"/>
            </a:effectRef>
            <a:fontRef idx="minor">
              <a:schemeClr val="lt1"/>
            </a:fontRef>
          </p:style>
          <p:txBody>
            <a:bodyPr spcFirstLastPara="0" vert="horz" wrap="square" lIns="2131560" tIns="1404986" rIns="244740" bIns="952507" numCol="1" spcCol="1270" anchor="ctr" anchorCtr="0">
              <a:noAutofit/>
            </a:bodyPr>
            <a:lstStyle/>
            <a:p>
              <a:pPr marL="0" lvl="0" indent="0" algn="ctr" defTabSz="577850">
                <a:lnSpc>
                  <a:spcPct val="90000"/>
                </a:lnSpc>
                <a:spcBef>
                  <a:spcPct val="0"/>
                </a:spcBef>
                <a:spcAft>
                  <a:spcPct val="35000"/>
                </a:spcAft>
                <a:buNone/>
              </a:pPr>
              <a:r>
                <a:rPr lang="en-US" sz="1000" kern="1200" dirty="0">
                  <a:solidFill>
                    <a:srgbClr val="FFFFFF"/>
                  </a:solidFill>
                  <a:latin typeface="Arial"/>
                  <a:ea typeface="+mn-ea"/>
                  <a:cs typeface="+mn-cs"/>
                </a:rPr>
                <a:t>Upon IM approval, site updates asset in CAV-RP to H-Condition </a:t>
              </a:r>
            </a:p>
          </p:txBody>
        </p:sp>
        <p:sp>
          <p:nvSpPr>
            <p:cNvPr id="13" name="Freeform: Shape 12">
              <a:extLst>
                <a:ext uri="{FF2B5EF4-FFF2-40B4-BE49-F238E27FC236}">
                  <a16:creationId xmlns:a16="http://schemas.microsoft.com/office/drawing/2014/main" id="{9204AA45-3027-AD90-9EDA-1DB2C72BBFA1}"/>
                </a:ext>
              </a:extLst>
            </p:cNvPr>
            <p:cNvSpPr/>
            <p:nvPr/>
          </p:nvSpPr>
          <p:spPr>
            <a:xfrm>
              <a:off x="1388825" y="3663623"/>
              <a:ext cx="2901380" cy="2901380"/>
            </a:xfrm>
            <a:custGeom>
              <a:avLst/>
              <a:gdLst>
                <a:gd name="csX0" fmla="*/ 2303384 w 2901380"/>
                <a:gd name="csY0" fmla="*/ 2624323 h 2901380"/>
                <a:gd name="csX1" fmla="*/ 597996 w 2901380"/>
                <a:gd name="csY1" fmla="*/ 2624323 h 2901380"/>
                <a:gd name="csX2" fmla="*/ 1450690 w 2901380"/>
                <a:gd name="csY2" fmla="*/ 1450690 h 2901380"/>
                <a:gd name="csX3" fmla="*/ 2303384 w 2901380"/>
                <a:gd name="csY3" fmla="*/ 2624323 h 2901380"/>
              </a:gdLst>
              <a:ahLst/>
              <a:cxnLst>
                <a:cxn ang="0">
                  <a:pos x="csX0" y="csY0"/>
                </a:cxn>
                <a:cxn ang="0">
                  <a:pos x="csX1" y="csY1"/>
                </a:cxn>
                <a:cxn ang="0">
                  <a:pos x="csX2" y="csY2"/>
                </a:cxn>
                <a:cxn ang="0">
                  <a:pos x="csX3" y="csY3"/>
                </a:cxn>
              </a:cxnLst>
              <a:rect l="l" t="t" r="r" b="b"/>
              <a:pathLst>
                <a:path w="2901380" h="2901380">
                  <a:moveTo>
                    <a:pt x="2303384" y="2624323"/>
                  </a:moveTo>
                  <a:cubicBezTo>
                    <a:pt x="1794935" y="2993733"/>
                    <a:pt x="1106444" y="2993733"/>
                    <a:pt x="597996" y="2624323"/>
                  </a:cubicBezTo>
                  <a:lnTo>
                    <a:pt x="1450690" y="1450690"/>
                  </a:lnTo>
                  <a:lnTo>
                    <a:pt x="2303384" y="2624323"/>
                  </a:lnTo>
                  <a:close/>
                </a:path>
              </a:pathLst>
            </a:custGeom>
            <a:solidFill>
              <a:schemeClr val="accent4">
                <a:lumMod val="75000"/>
              </a:schemeClr>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4">
                <a:hueOff val="0"/>
                <a:satOff val="0"/>
                <a:lumOff val="0"/>
                <a:alphaOff val="0"/>
              </a:schemeClr>
            </a:fillRef>
            <a:effectRef idx="2">
              <a:schemeClr val="accent4">
                <a:hueOff val="0"/>
                <a:satOff val="0"/>
                <a:lumOff val="0"/>
                <a:alphaOff val="0"/>
              </a:schemeClr>
            </a:effectRef>
            <a:fontRef idx="minor">
              <a:schemeClr val="lt1"/>
            </a:fontRef>
          </p:style>
          <p:txBody>
            <a:bodyPr spcFirstLastPara="0" vert="horz" wrap="square" lIns="945287" tIns="2188736" rIns="945286" bIns="116320" numCol="1" spcCol="1270" anchor="ctr" anchorCtr="0">
              <a:noAutofit/>
            </a:bodyPr>
            <a:lstStyle/>
            <a:p>
              <a:pPr marL="0" lvl="0" indent="0" algn="ctr" defTabSz="444500">
                <a:lnSpc>
                  <a:spcPct val="90000"/>
                </a:lnSpc>
                <a:spcBef>
                  <a:spcPct val="0"/>
                </a:spcBef>
                <a:spcAft>
                  <a:spcPct val="35000"/>
                </a:spcAft>
                <a:buNone/>
              </a:pPr>
              <a:r>
                <a:rPr lang="en-US" sz="1000" kern="1200" dirty="0"/>
                <a:t>N9 coordinates with N7 and site for contract MOD to authorize disposal</a:t>
              </a:r>
            </a:p>
          </p:txBody>
        </p:sp>
        <p:sp>
          <p:nvSpPr>
            <p:cNvPr id="14" name="Freeform: Shape 13">
              <a:extLst>
                <a:ext uri="{FF2B5EF4-FFF2-40B4-BE49-F238E27FC236}">
                  <a16:creationId xmlns:a16="http://schemas.microsoft.com/office/drawing/2014/main" id="{5192D9A4-9DA6-9FF5-A658-4087F4753339}"/>
                </a:ext>
              </a:extLst>
            </p:cNvPr>
            <p:cNvSpPr/>
            <p:nvPr/>
          </p:nvSpPr>
          <p:spPr>
            <a:xfrm>
              <a:off x="1388825" y="3663623"/>
              <a:ext cx="2901380" cy="2901380"/>
            </a:xfrm>
            <a:custGeom>
              <a:avLst/>
              <a:gdLst>
                <a:gd name="csX0" fmla="*/ 597996 w 2901380"/>
                <a:gd name="csY0" fmla="*/ 2624323 h 2901380"/>
                <a:gd name="csX1" fmla="*/ 71002 w 2901380"/>
                <a:gd name="csY1" fmla="*/ 1002402 h 2901380"/>
                <a:gd name="csX2" fmla="*/ 1450690 w 2901380"/>
                <a:gd name="csY2" fmla="*/ 1450690 h 2901380"/>
                <a:gd name="csX3" fmla="*/ 597996 w 2901380"/>
                <a:gd name="csY3" fmla="*/ 2624323 h 2901380"/>
              </a:gdLst>
              <a:ahLst/>
              <a:cxnLst>
                <a:cxn ang="0">
                  <a:pos x="csX0" y="csY0"/>
                </a:cxn>
                <a:cxn ang="0">
                  <a:pos x="csX1" y="csY1"/>
                </a:cxn>
                <a:cxn ang="0">
                  <a:pos x="csX2" y="csY2"/>
                </a:cxn>
                <a:cxn ang="0">
                  <a:pos x="csX3" y="csY3"/>
                </a:cxn>
              </a:cxnLst>
              <a:rect l="l" t="t" r="r" b="b"/>
              <a:pathLst>
                <a:path w="2901380" h="2901380">
                  <a:moveTo>
                    <a:pt x="597996" y="2624323"/>
                  </a:moveTo>
                  <a:cubicBezTo>
                    <a:pt x="89547" y="2254913"/>
                    <a:pt x="-123208" y="1600119"/>
                    <a:pt x="71002" y="1002402"/>
                  </a:cubicBezTo>
                  <a:lnTo>
                    <a:pt x="1450690" y="1450690"/>
                  </a:lnTo>
                  <a:lnTo>
                    <a:pt x="597996" y="2624323"/>
                  </a:lnTo>
                  <a:close/>
                </a:path>
              </a:pathLst>
            </a:custGeom>
            <a:solidFill>
              <a:schemeClr val="accent4">
                <a:lumMod val="75000"/>
              </a:schemeClr>
            </a:solidFill>
            <a:ln>
              <a:noFill/>
            </a:ln>
            <a:effectLst/>
            <a:scene3d>
              <a:camera prst="orthographicFront"/>
              <a:lightRig rig="threePt" dir="t">
                <a:rot lat="0" lon="0" rev="7500000"/>
              </a:lightRig>
            </a:scene3d>
            <a:sp3d prstMaterial="plastic">
              <a:bevelT w="127000" h="25400" prst="relaxedInset"/>
            </a:sp3d>
          </p:spPr>
          <p:style>
            <a:lnRef idx="0">
              <a:scrgbClr r="0" g="0" b="0"/>
            </a:lnRef>
            <a:fillRef idx="1">
              <a:scrgbClr r="0" g="0" b="0"/>
            </a:fillRef>
            <a:effectRef idx="2">
              <a:scrgbClr r="0" g="0" b="0"/>
            </a:effectRef>
            <a:fontRef idx="minor">
              <a:schemeClr val="lt1"/>
            </a:fontRef>
          </p:style>
          <p:txBody>
            <a:bodyPr spcFirstLastPara="0" vert="horz" wrap="square" lIns="230617" tIns="1404986" rIns="1992169" bIns="952507" numCol="1" spcCol="1270" anchor="ctr" anchorCtr="0">
              <a:noAutofit/>
            </a:bodyPr>
            <a:lstStyle/>
            <a:p>
              <a:pPr marL="0" lvl="0" indent="0" algn="ctr" defTabSz="577850">
                <a:lnSpc>
                  <a:spcPct val="90000"/>
                </a:lnSpc>
                <a:spcBef>
                  <a:spcPct val="0"/>
                </a:spcBef>
                <a:spcAft>
                  <a:spcPct val="35000"/>
                </a:spcAft>
                <a:buNone/>
              </a:pPr>
              <a:r>
                <a:rPr lang="en-US" sz="1000" kern="1200" dirty="0">
                  <a:solidFill>
                    <a:srgbClr val="FFFFFF"/>
                  </a:solidFill>
                  <a:latin typeface="Arial"/>
                  <a:ea typeface="+mn-ea"/>
                  <a:cs typeface="+mn-cs"/>
                </a:rPr>
                <a:t>NAVSUP LMS final approval and DCMA sign-off</a:t>
              </a:r>
            </a:p>
          </p:txBody>
        </p:sp>
        <p:sp>
          <p:nvSpPr>
            <p:cNvPr id="15" name="Freeform: Shape 14">
              <a:extLst>
                <a:ext uri="{FF2B5EF4-FFF2-40B4-BE49-F238E27FC236}">
                  <a16:creationId xmlns:a16="http://schemas.microsoft.com/office/drawing/2014/main" id="{A113E5E5-5774-B7C4-9E72-F3E74974147E}"/>
                </a:ext>
              </a:extLst>
            </p:cNvPr>
            <p:cNvSpPr/>
            <p:nvPr/>
          </p:nvSpPr>
          <p:spPr>
            <a:xfrm>
              <a:off x="1388825" y="3663623"/>
              <a:ext cx="2901380" cy="2901380"/>
            </a:xfrm>
            <a:custGeom>
              <a:avLst/>
              <a:gdLst>
                <a:gd name="csX0" fmla="*/ 71002 w 2901380"/>
                <a:gd name="csY0" fmla="*/ 1002402 h 2901380"/>
                <a:gd name="csX1" fmla="*/ 1450690 w 2901380"/>
                <a:gd name="csY1" fmla="*/ 0 h 2901380"/>
                <a:gd name="csX2" fmla="*/ 1450690 w 2901380"/>
                <a:gd name="csY2" fmla="*/ 1450690 h 2901380"/>
                <a:gd name="csX3" fmla="*/ 71002 w 2901380"/>
                <a:gd name="csY3" fmla="*/ 1002402 h 2901380"/>
              </a:gdLst>
              <a:ahLst/>
              <a:cxnLst>
                <a:cxn ang="0">
                  <a:pos x="csX0" y="csY0"/>
                </a:cxn>
                <a:cxn ang="0">
                  <a:pos x="csX1" y="csY1"/>
                </a:cxn>
                <a:cxn ang="0">
                  <a:pos x="csX2" y="csY2"/>
                </a:cxn>
                <a:cxn ang="0">
                  <a:pos x="csX3" y="csY3"/>
                </a:cxn>
              </a:cxnLst>
              <a:rect l="l" t="t" r="r" b="b"/>
              <a:pathLst>
                <a:path w="2901380" h="2901380">
                  <a:moveTo>
                    <a:pt x="71002" y="1002402"/>
                  </a:moveTo>
                  <a:cubicBezTo>
                    <a:pt x="265212" y="404685"/>
                    <a:pt x="822213" y="0"/>
                    <a:pt x="1450690" y="0"/>
                  </a:cubicBezTo>
                  <a:lnTo>
                    <a:pt x="1450690" y="1450690"/>
                  </a:lnTo>
                  <a:lnTo>
                    <a:pt x="71002" y="1002402"/>
                  </a:lnTo>
                  <a:close/>
                </a:path>
              </a:pathLst>
            </a:custGeom>
            <a:solidFill>
              <a:schemeClr val="accent4">
                <a:lumMod val="75000"/>
              </a:schemeClr>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6">
                <a:hueOff val="0"/>
                <a:satOff val="0"/>
                <a:lumOff val="0"/>
                <a:alphaOff val="0"/>
              </a:schemeClr>
            </a:fillRef>
            <a:effectRef idx="2">
              <a:schemeClr val="accent6">
                <a:hueOff val="0"/>
                <a:satOff val="0"/>
                <a:lumOff val="0"/>
                <a:alphaOff val="0"/>
              </a:schemeClr>
            </a:effectRef>
            <a:fontRef idx="minor">
              <a:schemeClr val="lt1"/>
            </a:fontRef>
          </p:style>
          <p:txBody>
            <a:bodyPr spcFirstLastPara="0" vert="horz" wrap="square" lIns="435818" tIns="454815" rIns="1506566" bIns="1798431" numCol="1" spcCol="1270" anchor="ctr" anchorCtr="0">
              <a:noAutofit/>
            </a:bodyPr>
            <a:lstStyle/>
            <a:p>
              <a:pPr marL="0" lvl="0" indent="0" algn="ctr" defTabSz="444500">
                <a:lnSpc>
                  <a:spcPct val="90000"/>
                </a:lnSpc>
                <a:spcBef>
                  <a:spcPct val="0"/>
                </a:spcBef>
                <a:spcAft>
                  <a:spcPct val="35000"/>
                </a:spcAft>
                <a:buNone/>
              </a:pPr>
              <a:r>
                <a:rPr lang="en-US" sz="1000" kern="1200" dirty="0">
                  <a:solidFill>
                    <a:srgbClr val="FFFFFF"/>
                  </a:solidFill>
                  <a:latin typeface="Arial"/>
                  <a:ea typeface="+mn-ea"/>
                  <a:cs typeface="+mn-cs"/>
                </a:rPr>
                <a:t>Asset Physically Scrapped and scrap shipment transaction posted in </a:t>
              </a:r>
              <a:r>
                <a:rPr lang="en-US" sz="1000" kern="1200" dirty="0">
                  <a:latin typeface="Arial" panose="020B0604020202020204" pitchFamily="34" charset="0"/>
                  <a:cs typeface="Arial" panose="020B0604020202020204" pitchFamily="34" charset="0"/>
                </a:rPr>
                <a:t>CAV-RP</a:t>
              </a:r>
            </a:p>
          </p:txBody>
        </p:sp>
      </p:grpSp>
      <p:sp>
        <p:nvSpPr>
          <p:cNvPr id="17" name="Rectangle 16">
            <a:extLst>
              <a:ext uri="{FF2B5EF4-FFF2-40B4-BE49-F238E27FC236}">
                <a16:creationId xmlns:a16="http://schemas.microsoft.com/office/drawing/2014/main" id="{64690190-B08B-FE53-5BBD-1689A45A7E72}"/>
              </a:ext>
            </a:extLst>
          </p:cNvPr>
          <p:cNvSpPr/>
          <p:nvPr/>
        </p:nvSpPr>
        <p:spPr>
          <a:xfrm>
            <a:off x="3455604" y="3874017"/>
            <a:ext cx="5517264" cy="3286858"/>
          </a:xfrm>
          <a:prstGeom prst="rect">
            <a:avLst/>
          </a:prstGeom>
        </p:spPr>
        <p:txBody>
          <a:bodyPr/>
          <a:lstStyle/>
          <a:p>
            <a:pPr lvl="1"/>
            <a:r>
              <a:rPr lang="en-US" sz="2000" b="1" dirty="0"/>
              <a:t>Scrap Condition Code Determination</a:t>
            </a:r>
          </a:p>
          <a:p>
            <a:pPr lvl="0">
              <a:buChar char="•"/>
            </a:pPr>
            <a:endParaRPr lang="en-US" b="1" dirty="0"/>
          </a:p>
          <a:p>
            <a:pPr lvl="0">
              <a:buChar char="•"/>
            </a:pPr>
            <a:r>
              <a:rPr lang="en-US" sz="1600" b="1" dirty="0"/>
              <a:t>Improve Visibility: </a:t>
            </a:r>
            <a:r>
              <a:rPr lang="en-US" sz="1600" dirty="0"/>
              <a:t>Reporting non-repairable assets faster and more easily to track in ERP</a:t>
            </a:r>
          </a:p>
          <a:p>
            <a:pPr lvl="0">
              <a:buChar char="•"/>
            </a:pPr>
            <a:endParaRPr lang="en-US" sz="1600" dirty="0"/>
          </a:p>
          <a:p>
            <a:pPr lvl="0">
              <a:buChar char="•"/>
            </a:pPr>
            <a:r>
              <a:rPr lang="en-US" sz="1600" b="1" dirty="0"/>
              <a:t>Improve Accuracy: </a:t>
            </a:r>
            <a:r>
              <a:rPr lang="en-US" sz="1600" dirty="0"/>
              <a:t>Aligning the physical condition of the asset with the reported condition in CAV-RP/ERP</a:t>
            </a:r>
          </a:p>
          <a:p>
            <a:pPr lvl="0">
              <a:buChar char="•"/>
            </a:pPr>
            <a:endParaRPr lang="en-US" sz="1600" dirty="0"/>
          </a:p>
          <a:p>
            <a:pPr lvl="0">
              <a:buChar char="•"/>
            </a:pPr>
            <a:r>
              <a:rPr lang="en-US" sz="1600" b="1" dirty="0"/>
              <a:t>Improve Audit Readiness: </a:t>
            </a:r>
            <a:r>
              <a:rPr lang="en-US" sz="1600" dirty="0"/>
              <a:t>Mitigate variances between reporting systems and physical stock</a:t>
            </a:r>
          </a:p>
        </p:txBody>
      </p:sp>
      <p:sp>
        <p:nvSpPr>
          <p:cNvPr id="18" name="TextBox 17">
            <a:extLst>
              <a:ext uri="{FF2B5EF4-FFF2-40B4-BE49-F238E27FC236}">
                <a16:creationId xmlns:a16="http://schemas.microsoft.com/office/drawing/2014/main" id="{542B0FB8-354B-44CC-964B-18B586A4277A}"/>
              </a:ext>
            </a:extLst>
          </p:cNvPr>
          <p:cNvSpPr txBox="1"/>
          <p:nvPr/>
        </p:nvSpPr>
        <p:spPr>
          <a:xfrm>
            <a:off x="5027428" y="1154002"/>
            <a:ext cx="2137144" cy="461665"/>
          </a:xfrm>
          <a:prstGeom prst="rect">
            <a:avLst/>
          </a:prstGeom>
          <a:noFill/>
        </p:spPr>
        <p:txBody>
          <a:bodyPr wrap="square" rtlCol="0">
            <a:spAutoFit/>
          </a:bodyPr>
          <a:lstStyle/>
          <a:p>
            <a:r>
              <a:rPr lang="en-US" sz="2400" b="1" dirty="0"/>
              <a:t>30 Day Rule</a:t>
            </a:r>
          </a:p>
        </p:txBody>
      </p:sp>
      <p:sp>
        <p:nvSpPr>
          <p:cNvPr id="2" name="Star: 12 Points 1">
            <a:extLst>
              <a:ext uri="{FF2B5EF4-FFF2-40B4-BE49-F238E27FC236}">
                <a16:creationId xmlns:a16="http://schemas.microsoft.com/office/drawing/2014/main" id="{05CC91F6-7595-F2A2-6A0E-20C09830EB68}"/>
              </a:ext>
            </a:extLst>
          </p:cNvPr>
          <p:cNvSpPr/>
          <p:nvPr/>
        </p:nvSpPr>
        <p:spPr>
          <a:xfrm>
            <a:off x="9292926" y="3976577"/>
            <a:ext cx="2817628" cy="2614690"/>
          </a:xfrm>
          <a:prstGeom prst="star12">
            <a:avLst/>
          </a:prstGeom>
          <a:solidFill>
            <a:schemeClr val="accent2"/>
          </a:solidFill>
          <a:ln>
            <a:solidFill>
              <a:schemeClr val="tx1"/>
            </a:solid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lang="en-US" b="1" dirty="0">
                <a:solidFill>
                  <a:schemeClr val="tx1"/>
                </a:solidFill>
              </a:rPr>
              <a:t>N9 reviews APAAR daily so they may reach out to you more often</a:t>
            </a:r>
          </a:p>
        </p:txBody>
      </p:sp>
    </p:spTree>
    <p:extLst>
      <p:ext uri="{BB962C8B-B14F-4D97-AF65-F5344CB8AC3E}">
        <p14:creationId xmlns:p14="http://schemas.microsoft.com/office/powerpoint/2010/main" val="103921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id="{905D790E-99ED-4293-8186-34A4D5725FDB}"/>
              </a:ext>
            </a:extLst>
          </p:cNvPr>
          <p:cNvSpPr/>
          <p:nvPr/>
        </p:nvSpPr>
        <p:spPr>
          <a:xfrm>
            <a:off x="8414971" y="1248496"/>
            <a:ext cx="3623962" cy="5017946"/>
          </a:xfrm>
          <a:prstGeom prst="roundRect">
            <a:avLst/>
          </a:prstGeom>
          <a:solidFill>
            <a:schemeClr val="accent2">
              <a:lumMod val="40000"/>
              <a:lumOff val="60000"/>
            </a:schemeClr>
          </a:solidFill>
          <a:ln>
            <a:no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0B8AB402-2BA1-1631-5D1A-0906FC0B7B4A}"/>
              </a:ext>
            </a:extLst>
          </p:cNvPr>
          <p:cNvSpPr/>
          <p:nvPr/>
        </p:nvSpPr>
        <p:spPr>
          <a:xfrm>
            <a:off x="4065112" y="1252361"/>
            <a:ext cx="4020213" cy="5017946"/>
          </a:xfrm>
          <a:prstGeom prst="roundRect">
            <a:avLst/>
          </a:prstGeom>
          <a:solidFill>
            <a:schemeClr val="accent3">
              <a:lumMod val="20000"/>
              <a:lumOff val="80000"/>
            </a:schemeClr>
          </a:solidFill>
          <a:ln>
            <a:no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479831CA-CD61-87A2-E7D8-6799FFF703D4}"/>
              </a:ext>
            </a:extLst>
          </p:cNvPr>
          <p:cNvSpPr/>
          <p:nvPr/>
        </p:nvSpPr>
        <p:spPr>
          <a:xfrm>
            <a:off x="45858" y="1248496"/>
            <a:ext cx="3689608" cy="5017946"/>
          </a:xfrm>
          <a:prstGeom prst="roundRect">
            <a:avLst/>
          </a:prstGeom>
          <a:solidFill>
            <a:schemeClr val="accent1">
              <a:lumMod val="40000"/>
              <a:lumOff val="60000"/>
            </a:schemeClr>
          </a:solidFill>
          <a:ln>
            <a:no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ontent Placeholder 1">
            <a:extLst>
              <a:ext uri="{FF2B5EF4-FFF2-40B4-BE49-F238E27FC236}">
                <a16:creationId xmlns:a16="http://schemas.microsoft.com/office/drawing/2014/main" id="{4A3C050E-97AF-A70E-5A74-0512129A3559}"/>
              </a:ext>
            </a:extLst>
          </p:cNvPr>
          <p:cNvSpPr>
            <a:spLocks noGrp="1"/>
          </p:cNvSpPr>
          <p:nvPr>
            <p:ph idx="1"/>
          </p:nvPr>
        </p:nvSpPr>
        <p:spPr>
          <a:xfrm>
            <a:off x="-2982" y="2256218"/>
            <a:ext cx="3648075" cy="3374853"/>
          </a:xfrm>
          <a:ln>
            <a:noFill/>
          </a:ln>
          <a:scene3d>
            <a:camera prst="orthographicFront"/>
            <a:lightRig rig="threePt" dir="t"/>
          </a:scene3d>
          <a:sp3d>
            <a:bevelT prst="angle"/>
          </a:sp3d>
        </p:spPr>
        <p:txBody>
          <a:bodyPr/>
          <a:lstStyle/>
          <a:p>
            <a:pPr lvl="1"/>
            <a:endParaRPr lang="en-US" sz="1400" dirty="0"/>
          </a:p>
          <a:p>
            <a:pPr lvl="1">
              <a:buFont typeface="Wingdings" panose="05000000000000000000" pitchFamily="2" charset="2"/>
              <a:buChar char="Ø"/>
            </a:pPr>
            <a:r>
              <a:rPr lang="en-US" sz="1800" dirty="0"/>
              <a:t>Non-compliance with NAVSUP &amp; DoD policies and FIAR guidance regarding contractual coverage and agreements</a:t>
            </a:r>
          </a:p>
          <a:p>
            <a:pPr lvl="1">
              <a:buFont typeface="Wingdings" panose="05000000000000000000" pitchFamily="2" charset="2"/>
              <a:buChar char="Ø"/>
            </a:pPr>
            <a:endParaRPr lang="en-US" sz="1800" dirty="0"/>
          </a:p>
          <a:p>
            <a:pPr lvl="1">
              <a:buFont typeface="Wingdings" panose="05000000000000000000" pitchFamily="2" charset="2"/>
              <a:buChar char="Ø"/>
            </a:pPr>
            <a:r>
              <a:rPr lang="en-US" sz="1800" dirty="0"/>
              <a:t>Increased possibility for discrepancies if assets not counted during annual W2W or confirmation submissions</a:t>
            </a:r>
          </a:p>
          <a:p>
            <a:pPr marL="457200" lvl="1" indent="0">
              <a:buNone/>
            </a:pPr>
            <a:endParaRPr lang="en-US" sz="1800" dirty="0"/>
          </a:p>
          <a:p>
            <a:endParaRPr lang="en-US" sz="1400" dirty="0"/>
          </a:p>
          <a:p>
            <a:endParaRPr lang="en-US" sz="1400" dirty="0"/>
          </a:p>
          <a:p>
            <a:endParaRPr lang="en-US" sz="1400" dirty="0"/>
          </a:p>
          <a:p>
            <a:pPr lvl="1"/>
            <a:endParaRPr lang="en-US" sz="1400" dirty="0"/>
          </a:p>
        </p:txBody>
      </p:sp>
      <p:sp>
        <p:nvSpPr>
          <p:cNvPr id="9" name="Title 1">
            <a:extLst>
              <a:ext uri="{FF2B5EF4-FFF2-40B4-BE49-F238E27FC236}">
                <a16:creationId xmlns:a16="http://schemas.microsoft.com/office/drawing/2014/main" id="{43B728E4-7A81-9A0D-3075-8142B4CC418A}"/>
              </a:ext>
            </a:extLst>
          </p:cNvPr>
          <p:cNvSpPr txBox="1">
            <a:spLocks/>
          </p:cNvSpPr>
          <p:nvPr/>
        </p:nvSpPr>
        <p:spPr>
          <a:xfrm>
            <a:off x="2310384" y="-252413"/>
            <a:ext cx="10515600" cy="1325563"/>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US" b="1" dirty="0"/>
              <a:t>Impacts &amp; Risks</a:t>
            </a:r>
          </a:p>
        </p:txBody>
      </p:sp>
      <p:sp>
        <p:nvSpPr>
          <p:cNvPr id="11" name="TextBox 10">
            <a:extLst>
              <a:ext uri="{FF2B5EF4-FFF2-40B4-BE49-F238E27FC236}">
                <a16:creationId xmlns:a16="http://schemas.microsoft.com/office/drawing/2014/main" id="{1FB23A0F-F7CF-039A-04FE-CEE573C1AF7B}"/>
              </a:ext>
            </a:extLst>
          </p:cNvPr>
          <p:cNvSpPr txBox="1"/>
          <p:nvPr/>
        </p:nvSpPr>
        <p:spPr>
          <a:xfrm>
            <a:off x="3757389" y="2296124"/>
            <a:ext cx="4261579" cy="3970318"/>
          </a:xfrm>
          <a:prstGeom prst="rect">
            <a:avLst/>
          </a:prstGeom>
          <a:noFill/>
          <a:ln>
            <a:noFill/>
          </a:ln>
        </p:spPr>
        <p:txBody>
          <a:bodyPr wrap="square" rtlCol="0">
            <a:spAutoFit/>
          </a:bodyPr>
          <a:lstStyle/>
          <a:p>
            <a:pPr marL="742950" lvl="1" indent="-285750">
              <a:buFont typeface="Arial" panose="020B0604020202020204" pitchFamily="34" charset="0"/>
              <a:buChar char="•"/>
            </a:pPr>
            <a:endParaRPr lang="en-US" dirty="0"/>
          </a:p>
          <a:p>
            <a:pPr marL="742950" lvl="1" indent="-285750">
              <a:buFont typeface="Wingdings" panose="05000000000000000000" pitchFamily="2" charset="2"/>
              <a:buChar char="Ø"/>
            </a:pPr>
            <a:r>
              <a:rPr lang="en-US" dirty="0"/>
              <a:t>Accounting for assets during audits</a:t>
            </a:r>
          </a:p>
          <a:p>
            <a:pPr marL="285750" indent="-285750">
              <a:buFont typeface="Wingdings" panose="05000000000000000000" pitchFamily="2" charset="2"/>
              <a:buChar char="Ø"/>
            </a:pPr>
            <a:endParaRPr lang="en-US" dirty="0"/>
          </a:p>
          <a:p>
            <a:pPr marL="742950" lvl="1" indent="-285750">
              <a:buFont typeface="Wingdings" panose="05000000000000000000" pitchFamily="2" charset="2"/>
              <a:buChar char="Ø"/>
            </a:pPr>
            <a:r>
              <a:rPr lang="en-US" dirty="0"/>
              <a:t>Storing assets not on contract</a:t>
            </a:r>
          </a:p>
          <a:p>
            <a:pPr marL="285750" indent="-285750">
              <a:buFont typeface="Wingdings" panose="05000000000000000000" pitchFamily="2" charset="2"/>
              <a:buChar char="Ø"/>
            </a:pPr>
            <a:endParaRPr lang="en-US" dirty="0"/>
          </a:p>
          <a:p>
            <a:pPr marL="742950" lvl="1" indent="-285750">
              <a:buFont typeface="Wingdings" panose="05000000000000000000" pitchFamily="2" charset="2"/>
              <a:buChar char="Ø"/>
            </a:pPr>
            <a:r>
              <a:rPr lang="en-US" dirty="0"/>
              <a:t>Potential liability risk if assets are lost, damaged, or destroyed</a:t>
            </a:r>
          </a:p>
          <a:p>
            <a:endParaRPr lang="en-US" dirty="0"/>
          </a:p>
          <a:p>
            <a:endParaRPr lang="en-US" dirty="0"/>
          </a:p>
          <a:p>
            <a:endParaRPr lang="en-US" dirty="0"/>
          </a:p>
          <a:p>
            <a:endParaRPr lang="en-US" dirty="0"/>
          </a:p>
          <a:p>
            <a:endParaRPr lang="en-US" dirty="0"/>
          </a:p>
          <a:p>
            <a:endParaRPr lang="en-US" dirty="0"/>
          </a:p>
        </p:txBody>
      </p:sp>
      <p:sp>
        <p:nvSpPr>
          <p:cNvPr id="12" name="TextBox 11">
            <a:extLst>
              <a:ext uri="{FF2B5EF4-FFF2-40B4-BE49-F238E27FC236}">
                <a16:creationId xmlns:a16="http://schemas.microsoft.com/office/drawing/2014/main" id="{4EC16CA0-BA40-1F2A-DA80-04CA3CD0551E}"/>
              </a:ext>
            </a:extLst>
          </p:cNvPr>
          <p:cNvSpPr txBox="1"/>
          <p:nvPr/>
        </p:nvSpPr>
        <p:spPr>
          <a:xfrm>
            <a:off x="8085325" y="2496404"/>
            <a:ext cx="3762375" cy="4524315"/>
          </a:xfrm>
          <a:prstGeom prst="rect">
            <a:avLst/>
          </a:prstGeom>
          <a:noFill/>
          <a:ln>
            <a:noFill/>
          </a:ln>
        </p:spPr>
        <p:txBody>
          <a:bodyPr wrap="square" rtlCol="0">
            <a:spAutoFit/>
          </a:bodyPr>
          <a:lstStyle/>
          <a:p>
            <a:pPr marL="742950" lvl="1" indent="-285750">
              <a:buFont typeface="Wingdings" panose="05000000000000000000" pitchFamily="2" charset="2"/>
              <a:buChar char="Ø"/>
            </a:pPr>
            <a:r>
              <a:rPr lang="en-US" dirty="0"/>
              <a:t>RFI assets not flowing timely to a DD to fill requisitions </a:t>
            </a:r>
          </a:p>
          <a:p>
            <a:pPr marL="285750" indent="-285750">
              <a:buFont typeface="Wingdings" panose="05000000000000000000" pitchFamily="2" charset="2"/>
              <a:buChar char="Ø"/>
            </a:pPr>
            <a:endParaRPr lang="en-US" dirty="0"/>
          </a:p>
          <a:p>
            <a:pPr marL="742950" lvl="1" indent="-285750">
              <a:buFont typeface="Wingdings" panose="05000000000000000000" pitchFamily="2" charset="2"/>
              <a:buChar char="Ø"/>
            </a:pPr>
            <a:r>
              <a:rPr lang="en-US" dirty="0"/>
              <a:t>J condition not returning to ATAC hub for reprocessing to proper repair facility</a:t>
            </a:r>
          </a:p>
          <a:p>
            <a:pPr marL="742950" lvl="1" indent="-285750">
              <a:buFont typeface="Wingdings" panose="05000000000000000000" pitchFamily="2" charset="2"/>
              <a:buChar char="Ø"/>
            </a:pPr>
            <a:endParaRPr lang="en-US" dirty="0"/>
          </a:p>
          <a:p>
            <a:pPr marL="742950" lvl="1" indent="-285750">
              <a:buFont typeface="Wingdings" panose="05000000000000000000" pitchFamily="2" charset="2"/>
              <a:buChar char="Ø"/>
            </a:pPr>
            <a:r>
              <a:rPr lang="en-US" dirty="0"/>
              <a:t>Mal-positioned assets in the wrong place at the wrong time when we need them most</a:t>
            </a:r>
          </a:p>
          <a:p>
            <a:endParaRPr lang="en-US" dirty="0"/>
          </a:p>
          <a:p>
            <a:endParaRPr lang="en-US" dirty="0"/>
          </a:p>
          <a:p>
            <a:endParaRPr lang="en-US" dirty="0"/>
          </a:p>
          <a:p>
            <a:endParaRPr lang="en-US" dirty="0"/>
          </a:p>
          <a:p>
            <a:endParaRPr lang="en-US" dirty="0"/>
          </a:p>
        </p:txBody>
      </p:sp>
      <p:sp>
        <p:nvSpPr>
          <p:cNvPr id="3" name="TextBox 2">
            <a:extLst>
              <a:ext uri="{FF2B5EF4-FFF2-40B4-BE49-F238E27FC236}">
                <a16:creationId xmlns:a16="http://schemas.microsoft.com/office/drawing/2014/main" id="{1D00A296-6A15-6E84-EE9B-3C8F3AFE2E52}"/>
              </a:ext>
            </a:extLst>
          </p:cNvPr>
          <p:cNvSpPr txBox="1"/>
          <p:nvPr/>
        </p:nvSpPr>
        <p:spPr>
          <a:xfrm>
            <a:off x="9247725" y="1472200"/>
            <a:ext cx="2717453" cy="923330"/>
          </a:xfrm>
          <a:prstGeom prst="rect">
            <a:avLst/>
          </a:prstGeom>
          <a:noFill/>
        </p:spPr>
        <p:txBody>
          <a:bodyPr wrap="square" rtlCol="0">
            <a:spAutoFit/>
          </a:bodyPr>
          <a:lstStyle/>
          <a:p>
            <a:r>
              <a:rPr lang="en-US" b="1" dirty="0"/>
              <a:t>Negative impact on</a:t>
            </a:r>
          </a:p>
          <a:p>
            <a:r>
              <a:rPr lang="en-US" b="1" dirty="0"/>
              <a:t>Fleet Readiness</a:t>
            </a:r>
          </a:p>
          <a:p>
            <a:endParaRPr lang="en-US" dirty="0"/>
          </a:p>
        </p:txBody>
      </p:sp>
      <p:sp>
        <p:nvSpPr>
          <p:cNvPr id="4" name="TextBox 3">
            <a:extLst>
              <a:ext uri="{FF2B5EF4-FFF2-40B4-BE49-F238E27FC236}">
                <a16:creationId xmlns:a16="http://schemas.microsoft.com/office/drawing/2014/main" id="{173BEAFF-17D1-4E02-4E90-B4EADE09ED3A}"/>
              </a:ext>
            </a:extLst>
          </p:cNvPr>
          <p:cNvSpPr txBox="1"/>
          <p:nvPr/>
        </p:nvSpPr>
        <p:spPr>
          <a:xfrm>
            <a:off x="4138569" y="1551217"/>
            <a:ext cx="4362451" cy="646331"/>
          </a:xfrm>
          <a:prstGeom prst="rect">
            <a:avLst/>
          </a:prstGeom>
          <a:noFill/>
        </p:spPr>
        <p:txBody>
          <a:bodyPr wrap="square" rtlCol="0">
            <a:spAutoFit/>
          </a:bodyPr>
          <a:lstStyle/>
          <a:p>
            <a:r>
              <a:rPr lang="en-US" b="1" dirty="0"/>
              <a:t>Increased financial and resource burden for both the site and NAVSUP</a:t>
            </a:r>
          </a:p>
        </p:txBody>
      </p:sp>
      <p:sp>
        <p:nvSpPr>
          <p:cNvPr id="5" name="TextBox 4">
            <a:extLst>
              <a:ext uri="{FF2B5EF4-FFF2-40B4-BE49-F238E27FC236}">
                <a16:creationId xmlns:a16="http://schemas.microsoft.com/office/drawing/2014/main" id="{26CB8ADF-BE76-0F20-CDC2-BA0EE3C622D3}"/>
              </a:ext>
            </a:extLst>
          </p:cNvPr>
          <p:cNvSpPr txBox="1"/>
          <p:nvPr/>
        </p:nvSpPr>
        <p:spPr>
          <a:xfrm>
            <a:off x="703342" y="1709841"/>
            <a:ext cx="2374640" cy="369332"/>
          </a:xfrm>
          <a:prstGeom prst="rect">
            <a:avLst/>
          </a:prstGeom>
          <a:noFill/>
        </p:spPr>
        <p:txBody>
          <a:bodyPr wrap="square" rtlCol="0">
            <a:spAutoFit/>
          </a:bodyPr>
          <a:lstStyle/>
          <a:p>
            <a:r>
              <a:rPr lang="en-US" b="1" dirty="0"/>
              <a:t>Increased Audit risk:</a:t>
            </a:r>
          </a:p>
        </p:txBody>
      </p:sp>
      <p:cxnSp>
        <p:nvCxnSpPr>
          <p:cNvPr id="7" name="Straight Connector 6">
            <a:extLst>
              <a:ext uri="{FF2B5EF4-FFF2-40B4-BE49-F238E27FC236}">
                <a16:creationId xmlns:a16="http://schemas.microsoft.com/office/drawing/2014/main" id="{7FD357C0-376D-E259-056C-F33A39D7DFED}"/>
              </a:ext>
            </a:extLst>
          </p:cNvPr>
          <p:cNvCxnSpPr/>
          <p:nvPr/>
        </p:nvCxnSpPr>
        <p:spPr>
          <a:xfrm>
            <a:off x="468770" y="2254519"/>
            <a:ext cx="2843784" cy="0"/>
          </a:xfrm>
          <a:prstGeom prst="line">
            <a:avLst/>
          </a:prstGeom>
        </p:spPr>
        <p:style>
          <a:lnRef idx="2">
            <a:schemeClr val="dk1"/>
          </a:lnRef>
          <a:fillRef idx="0">
            <a:schemeClr val="dk1"/>
          </a:fillRef>
          <a:effectRef idx="1">
            <a:schemeClr val="dk1"/>
          </a:effectRef>
          <a:fontRef idx="minor">
            <a:schemeClr val="tx1"/>
          </a:fontRef>
        </p:style>
      </p:cxnSp>
      <p:cxnSp>
        <p:nvCxnSpPr>
          <p:cNvPr id="13" name="Straight Connector 12">
            <a:extLst>
              <a:ext uri="{FF2B5EF4-FFF2-40B4-BE49-F238E27FC236}">
                <a16:creationId xmlns:a16="http://schemas.microsoft.com/office/drawing/2014/main" id="{B89A7C89-E96F-D089-D163-4094DCFDE7E2}"/>
              </a:ext>
            </a:extLst>
          </p:cNvPr>
          <p:cNvCxnSpPr>
            <a:cxnSpLocks/>
          </p:cNvCxnSpPr>
          <p:nvPr/>
        </p:nvCxnSpPr>
        <p:spPr>
          <a:xfrm>
            <a:off x="4177945" y="2296124"/>
            <a:ext cx="3699205" cy="0"/>
          </a:xfrm>
          <a:prstGeom prst="line">
            <a:avLst/>
          </a:prstGeom>
        </p:spPr>
        <p:style>
          <a:lnRef idx="2">
            <a:schemeClr val="dk1"/>
          </a:lnRef>
          <a:fillRef idx="0">
            <a:schemeClr val="dk1"/>
          </a:fillRef>
          <a:effectRef idx="1">
            <a:schemeClr val="dk1"/>
          </a:effectRef>
          <a:fontRef idx="minor">
            <a:schemeClr val="tx1"/>
          </a:fontRef>
        </p:style>
      </p:cxnSp>
      <p:cxnSp>
        <p:nvCxnSpPr>
          <p:cNvPr id="15" name="Straight Connector 14">
            <a:extLst>
              <a:ext uri="{FF2B5EF4-FFF2-40B4-BE49-F238E27FC236}">
                <a16:creationId xmlns:a16="http://schemas.microsoft.com/office/drawing/2014/main" id="{08EAEFCA-3A6A-C487-3E7B-1EDD20D1332D}"/>
              </a:ext>
            </a:extLst>
          </p:cNvPr>
          <p:cNvCxnSpPr>
            <a:cxnSpLocks/>
          </p:cNvCxnSpPr>
          <p:nvPr/>
        </p:nvCxnSpPr>
        <p:spPr>
          <a:xfrm>
            <a:off x="8617084" y="2294425"/>
            <a:ext cx="3230616" cy="1699"/>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2981869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BC8D8-F7EB-9895-361E-D3E57CC913D5}"/>
              </a:ext>
            </a:extLst>
          </p:cNvPr>
          <p:cNvSpPr>
            <a:spLocks noGrp="1"/>
          </p:cNvSpPr>
          <p:nvPr>
            <p:ph type="title"/>
          </p:nvPr>
        </p:nvSpPr>
        <p:spPr/>
        <p:txBody>
          <a:bodyPr/>
          <a:lstStyle/>
          <a:p>
            <a:r>
              <a:rPr lang="en-US" b="1" dirty="0"/>
              <a:t>Examples</a:t>
            </a:r>
          </a:p>
        </p:txBody>
      </p:sp>
      <p:grpSp>
        <p:nvGrpSpPr>
          <p:cNvPr id="8" name="Group 7">
            <a:extLst>
              <a:ext uri="{FF2B5EF4-FFF2-40B4-BE49-F238E27FC236}">
                <a16:creationId xmlns:a16="http://schemas.microsoft.com/office/drawing/2014/main" id="{EF6598FA-DA97-108D-32E5-E78F4F8C0EBB}"/>
              </a:ext>
            </a:extLst>
          </p:cNvPr>
          <p:cNvGrpSpPr/>
          <p:nvPr/>
        </p:nvGrpSpPr>
        <p:grpSpPr>
          <a:xfrm>
            <a:off x="176516" y="1284766"/>
            <a:ext cx="3835410" cy="5426930"/>
            <a:chOff x="176516" y="1284766"/>
            <a:chExt cx="3835410" cy="5426930"/>
          </a:xfrm>
        </p:grpSpPr>
        <p:sp>
          <p:nvSpPr>
            <p:cNvPr id="11" name="Rectangle 10">
              <a:extLst>
                <a:ext uri="{FF2B5EF4-FFF2-40B4-BE49-F238E27FC236}">
                  <a16:creationId xmlns:a16="http://schemas.microsoft.com/office/drawing/2014/main" id="{2CD35DE2-4E29-CB61-1FAC-ABD4ECCAAA4D}"/>
                </a:ext>
              </a:extLst>
            </p:cNvPr>
            <p:cNvSpPr/>
            <p:nvPr/>
          </p:nvSpPr>
          <p:spPr>
            <a:xfrm>
              <a:off x="176516" y="1284766"/>
              <a:ext cx="3835410" cy="5426930"/>
            </a:xfrm>
            <a:prstGeom prst="rect">
              <a:avLst/>
            </a:prstGeom>
            <a:solidFill>
              <a:schemeClr val="accent1">
                <a:lumMod val="20000"/>
                <a:lumOff val="80000"/>
              </a:schemeClr>
            </a:solidFill>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p>
              <a:pPr algn="ctr"/>
              <a:endParaRPr lang="en-US"/>
            </a:p>
          </p:txBody>
        </p:sp>
        <p:sp>
          <p:nvSpPr>
            <p:cNvPr id="3" name="TextBox 2">
              <a:extLst>
                <a:ext uri="{FF2B5EF4-FFF2-40B4-BE49-F238E27FC236}">
                  <a16:creationId xmlns:a16="http://schemas.microsoft.com/office/drawing/2014/main" id="{5D03A3D9-2E11-B339-8413-DC7925ADD9F1}"/>
                </a:ext>
              </a:extLst>
            </p:cNvPr>
            <p:cNvSpPr txBox="1"/>
            <p:nvPr/>
          </p:nvSpPr>
          <p:spPr>
            <a:xfrm>
              <a:off x="176517" y="1930423"/>
              <a:ext cx="3688348" cy="4470377"/>
            </a:xfrm>
            <a:prstGeom prst="rect">
              <a:avLst/>
            </a:prstGeom>
            <a:noFill/>
            <a:scene3d>
              <a:camera prst="orthographicFront"/>
              <a:lightRig rig="threePt" dir="t"/>
            </a:scene3d>
            <a:sp3d>
              <a:bevelT w="165100" prst="coolSlant"/>
            </a:sp3d>
          </p:spPr>
          <p:txBody>
            <a:bodyPr wrap="square" rtlCol="0">
              <a:normAutofit fontScale="92500" lnSpcReduction="10000"/>
            </a:bodyPr>
            <a:lstStyle/>
            <a:p>
              <a:r>
                <a:rPr lang="en-US" b="1" dirty="0"/>
                <a:t>Scenario: </a:t>
              </a:r>
              <a:r>
                <a:rPr lang="en-US" dirty="0"/>
                <a:t>Site has 14 assets on hand (13 in M condition and one in F condition) but only has contract coverage for 13 repairs. NAVSUP Planners, Contracting Officers, and the site are working on a mod for additional units.</a:t>
              </a:r>
            </a:p>
            <a:p>
              <a:endParaRPr lang="en-US" dirty="0"/>
            </a:p>
            <a:p>
              <a:r>
                <a:rPr lang="en-US" b="1" dirty="0"/>
                <a:t>Action</a:t>
              </a:r>
              <a:r>
                <a:rPr lang="en-US" dirty="0"/>
                <a:t>: </a:t>
              </a:r>
            </a:p>
            <a:p>
              <a:r>
                <a:rPr lang="en-US" dirty="0"/>
                <a:t>A. If the mod is expected to be signed and executed within 30 days let the APAAR team know so we can exempt the assets from return.</a:t>
              </a:r>
            </a:p>
            <a:p>
              <a:endParaRPr lang="en-US" dirty="0"/>
            </a:p>
            <a:p>
              <a:r>
                <a:rPr lang="en-US" dirty="0"/>
                <a:t>B. If the mod will take greater than 30 days the excess asset will need to be returned to a DD until contract coverage is in place. </a:t>
              </a:r>
            </a:p>
          </p:txBody>
        </p:sp>
        <p:sp>
          <p:nvSpPr>
            <p:cNvPr id="6" name="TextBox 5">
              <a:extLst>
                <a:ext uri="{FF2B5EF4-FFF2-40B4-BE49-F238E27FC236}">
                  <a16:creationId xmlns:a16="http://schemas.microsoft.com/office/drawing/2014/main" id="{5ED96197-1FA7-65A6-517D-A2CE9177B228}"/>
                </a:ext>
              </a:extLst>
            </p:cNvPr>
            <p:cNvSpPr txBox="1"/>
            <p:nvPr/>
          </p:nvSpPr>
          <p:spPr>
            <a:xfrm>
              <a:off x="579946" y="1422929"/>
              <a:ext cx="3115126" cy="369332"/>
            </a:xfrm>
            <a:prstGeom prst="rect">
              <a:avLst/>
            </a:prstGeom>
            <a:noFill/>
            <a:scene3d>
              <a:camera prst="orthographicFront"/>
              <a:lightRig rig="threePt" dir="t"/>
            </a:scene3d>
            <a:sp3d>
              <a:bevelT w="165100" prst="coolSlant"/>
            </a:sp3d>
          </p:spPr>
          <p:txBody>
            <a:bodyPr wrap="square" rtlCol="0">
              <a:normAutofit/>
            </a:bodyPr>
            <a:lstStyle/>
            <a:p>
              <a:r>
                <a:rPr lang="en-US" b="1" dirty="0"/>
                <a:t>1. Contract Modification</a:t>
              </a:r>
            </a:p>
          </p:txBody>
        </p:sp>
      </p:grpSp>
      <p:grpSp>
        <p:nvGrpSpPr>
          <p:cNvPr id="9" name="Group 8">
            <a:extLst>
              <a:ext uri="{FF2B5EF4-FFF2-40B4-BE49-F238E27FC236}">
                <a16:creationId xmlns:a16="http://schemas.microsoft.com/office/drawing/2014/main" id="{3D860D8E-C17D-A0F6-0E9F-B87332FC7323}"/>
              </a:ext>
            </a:extLst>
          </p:cNvPr>
          <p:cNvGrpSpPr/>
          <p:nvPr/>
        </p:nvGrpSpPr>
        <p:grpSpPr>
          <a:xfrm>
            <a:off x="4221583" y="1284766"/>
            <a:ext cx="3689039" cy="5559567"/>
            <a:chOff x="5429114" y="1208957"/>
            <a:chExt cx="6487938" cy="3225734"/>
          </a:xfrm>
        </p:grpSpPr>
        <p:sp>
          <p:nvSpPr>
            <p:cNvPr id="12" name="Rectangle 11">
              <a:extLst>
                <a:ext uri="{FF2B5EF4-FFF2-40B4-BE49-F238E27FC236}">
                  <a16:creationId xmlns:a16="http://schemas.microsoft.com/office/drawing/2014/main" id="{60790A97-33C3-66A7-3ECB-61B9F89742A5}"/>
                </a:ext>
              </a:extLst>
            </p:cNvPr>
            <p:cNvSpPr/>
            <p:nvPr/>
          </p:nvSpPr>
          <p:spPr>
            <a:xfrm>
              <a:off x="5429114" y="1208957"/>
              <a:ext cx="6487938" cy="3140501"/>
            </a:xfrm>
            <a:prstGeom prst="rect">
              <a:avLst/>
            </a:prstGeom>
            <a:solidFill>
              <a:schemeClr val="accent5">
                <a:lumMod val="20000"/>
                <a:lumOff val="80000"/>
              </a:schemeClr>
            </a:solidFill>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p>
              <a:pPr algn="ctr"/>
              <a:endParaRPr lang="en-US"/>
            </a:p>
          </p:txBody>
        </p:sp>
        <p:sp>
          <p:nvSpPr>
            <p:cNvPr id="4" name="TextBox 3">
              <a:extLst>
                <a:ext uri="{FF2B5EF4-FFF2-40B4-BE49-F238E27FC236}">
                  <a16:creationId xmlns:a16="http://schemas.microsoft.com/office/drawing/2014/main" id="{D321BD34-BFD7-8B9D-BD2C-82C1B8B494DC}"/>
                </a:ext>
              </a:extLst>
            </p:cNvPr>
            <p:cNvSpPr txBox="1"/>
            <p:nvPr/>
          </p:nvSpPr>
          <p:spPr>
            <a:xfrm>
              <a:off x="5686042" y="1572369"/>
              <a:ext cx="6231010" cy="2862322"/>
            </a:xfrm>
            <a:prstGeom prst="rect">
              <a:avLst/>
            </a:prstGeom>
            <a:noFill/>
            <a:scene3d>
              <a:camera prst="orthographicFront"/>
              <a:lightRig rig="threePt" dir="t"/>
            </a:scene3d>
            <a:sp3d>
              <a:bevelT w="165100" prst="coolSlant"/>
            </a:sp3d>
          </p:spPr>
          <p:txBody>
            <a:bodyPr wrap="square" rtlCol="0">
              <a:normAutofit lnSpcReduction="10000"/>
            </a:bodyPr>
            <a:lstStyle/>
            <a:p>
              <a:r>
                <a:rPr lang="en-US" b="1" dirty="0"/>
                <a:t>Scenario: </a:t>
              </a:r>
              <a:r>
                <a:rPr lang="en-US" dirty="0"/>
                <a:t>Site has 30 J condition assets on hand for a NIIN they do not have contract coverage for. </a:t>
              </a:r>
            </a:p>
            <a:p>
              <a:endParaRPr lang="en-US" dirty="0"/>
            </a:p>
            <a:p>
              <a:r>
                <a:rPr lang="en-US" b="1" dirty="0"/>
                <a:t>Action: </a:t>
              </a:r>
            </a:p>
            <a:p>
              <a:r>
                <a:rPr lang="en-US" dirty="0"/>
                <a:t>A. If the assets are truly misdirected/Misidentified an SDR should be filed, and they should be shipped to the nearest ATAC Hub. </a:t>
              </a:r>
            </a:p>
            <a:p>
              <a:endParaRPr lang="en-US" dirty="0"/>
            </a:p>
            <a:p>
              <a:r>
                <a:rPr lang="en-US" dirty="0"/>
                <a:t>B. If the assets are PQDR/Warranty they should be received in L condition until they’re ready for test/check/evaluation/rework</a:t>
              </a:r>
            </a:p>
            <a:p>
              <a:endParaRPr lang="en-US" dirty="0"/>
            </a:p>
            <a:p>
              <a:r>
                <a:rPr lang="en-US" dirty="0"/>
                <a:t>C. If awaiting contract mod, see example 1</a:t>
              </a:r>
            </a:p>
          </p:txBody>
        </p:sp>
        <p:sp>
          <p:nvSpPr>
            <p:cNvPr id="7" name="TextBox 6">
              <a:extLst>
                <a:ext uri="{FF2B5EF4-FFF2-40B4-BE49-F238E27FC236}">
                  <a16:creationId xmlns:a16="http://schemas.microsoft.com/office/drawing/2014/main" id="{CEFAA63A-0A8B-E47B-195F-87425131AC99}"/>
                </a:ext>
              </a:extLst>
            </p:cNvPr>
            <p:cNvSpPr txBox="1"/>
            <p:nvPr/>
          </p:nvSpPr>
          <p:spPr>
            <a:xfrm>
              <a:off x="5949473" y="1294190"/>
              <a:ext cx="5600350" cy="369332"/>
            </a:xfrm>
            <a:prstGeom prst="rect">
              <a:avLst/>
            </a:prstGeom>
            <a:noFill/>
            <a:scene3d>
              <a:camera prst="orthographicFront"/>
              <a:lightRig rig="threePt" dir="t"/>
            </a:scene3d>
            <a:sp3d>
              <a:bevelT w="165100" prst="coolSlant"/>
            </a:sp3d>
          </p:spPr>
          <p:txBody>
            <a:bodyPr wrap="square" rtlCol="0">
              <a:normAutofit/>
            </a:bodyPr>
            <a:lstStyle/>
            <a:p>
              <a:r>
                <a:rPr lang="en-US" b="1" dirty="0"/>
                <a:t>2. Misdirected/Misidentified</a:t>
              </a:r>
            </a:p>
          </p:txBody>
        </p:sp>
      </p:grpSp>
      <p:grpSp>
        <p:nvGrpSpPr>
          <p:cNvPr id="14" name="Group 13">
            <a:extLst>
              <a:ext uri="{FF2B5EF4-FFF2-40B4-BE49-F238E27FC236}">
                <a16:creationId xmlns:a16="http://schemas.microsoft.com/office/drawing/2014/main" id="{AF2238B7-2FDC-EA53-6306-6272325C1153}"/>
              </a:ext>
            </a:extLst>
          </p:cNvPr>
          <p:cNvGrpSpPr/>
          <p:nvPr/>
        </p:nvGrpSpPr>
        <p:grpSpPr>
          <a:xfrm>
            <a:off x="8180075" y="1274557"/>
            <a:ext cx="3835407" cy="5426929"/>
            <a:chOff x="7554813" y="3795064"/>
            <a:chExt cx="6487938" cy="2898648"/>
          </a:xfrm>
        </p:grpSpPr>
        <p:sp>
          <p:nvSpPr>
            <p:cNvPr id="13" name="Rectangle 12">
              <a:extLst>
                <a:ext uri="{FF2B5EF4-FFF2-40B4-BE49-F238E27FC236}">
                  <a16:creationId xmlns:a16="http://schemas.microsoft.com/office/drawing/2014/main" id="{89D61909-E47D-A96A-E30A-E91AF7D79573}"/>
                </a:ext>
              </a:extLst>
            </p:cNvPr>
            <p:cNvSpPr/>
            <p:nvPr/>
          </p:nvSpPr>
          <p:spPr>
            <a:xfrm>
              <a:off x="7554813" y="3795064"/>
              <a:ext cx="6487938" cy="2898648"/>
            </a:xfrm>
            <a:prstGeom prst="rect">
              <a:avLst/>
            </a:prstGeom>
            <a:solidFill>
              <a:schemeClr val="accent6">
                <a:lumMod val="20000"/>
                <a:lumOff val="80000"/>
              </a:schemeClr>
            </a:solidFill>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sp3d extrusionH="57150">
                <a:bevelT w="38100" h="38100" prst="slope"/>
              </a:sp3d>
            </a:bodyPr>
            <a:lstStyle/>
            <a:p>
              <a:pPr algn="ctr"/>
              <a:endParaRPr lang="en-US"/>
            </a:p>
          </p:txBody>
        </p:sp>
        <p:sp>
          <p:nvSpPr>
            <p:cNvPr id="5" name="TextBox 4">
              <a:extLst>
                <a:ext uri="{FF2B5EF4-FFF2-40B4-BE49-F238E27FC236}">
                  <a16:creationId xmlns:a16="http://schemas.microsoft.com/office/drawing/2014/main" id="{A8ABB92D-8064-3015-70B9-5DE3C401A946}"/>
                </a:ext>
              </a:extLst>
            </p:cNvPr>
            <p:cNvSpPr txBox="1"/>
            <p:nvPr/>
          </p:nvSpPr>
          <p:spPr>
            <a:xfrm>
              <a:off x="7888838" y="4143475"/>
              <a:ext cx="6153913" cy="2120638"/>
            </a:xfrm>
            <a:prstGeom prst="rect">
              <a:avLst/>
            </a:prstGeom>
            <a:noFill/>
          </p:spPr>
          <p:txBody>
            <a:bodyPr wrap="square" rtlCol="0">
              <a:spAutoFit/>
              <a:scene3d>
                <a:camera prst="orthographicFront"/>
                <a:lightRig rig="threePt" dir="t"/>
              </a:scene3d>
              <a:sp3d extrusionH="57150">
                <a:bevelT w="38100" h="38100" prst="slope"/>
              </a:sp3d>
            </a:bodyPr>
            <a:lstStyle/>
            <a:p>
              <a:r>
                <a:rPr lang="en-US" b="1" dirty="0"/>
                <a:t>Scenario: </a:t>
              </a:r>
              <a:r>
                <a:rPr lang="en-US" dirty="0"/>
                <a:t>Assets were repaired on a NAVSUP contract, and are now being upgraded to a new NIIN on a NAVAIR contract. This will show as aged A condition in APAAR.</a:t>
              </a:r>
            </a:p>
            <a:p>
              <a:endParaRPr lang="en-US" dirty="0"/>
            </a:p>
            <a:p>
              <a:r>
                <a:rPr lang="en-US" b="1" dirty="0"/>
                <a:t>Action: </a:t>
              </a:r>
            </a:p>
            <a:p>
              <a:r>
                <a:rPr lang="en-US" dirty="0"/>
                <a:t>Let the APAAR team know the situation so we can place the assets in an exempt status. We may ask for an estimate of when the upgrade and subsequent shipment is expected to be completed. </a:t>
              </a:r>
            </a:p>
          </p:txBody>
        </p:sp>
        <p:sp>
          <p:nvSpPr>
            <p:cNvPr id="10" name="TextBox 9">
              <a:extLst>
                <a:ext uri="{FF2B5EF4-FFF2-40B4-BE49-F238E27FC236}">
                  <a16:creationId xmlns:a16="http://schemas.microsoft.com/office/drawing/2014/main" id="{CC7ABC6E-E9BB-BC35-89F7-AAD5F64D5EA6}"/>
                </a:ext>
              </a:extLst>
            </p:cNvPr>
            <p:cNvSpPr txBox="1"/>
            <p:nvPr/>
          </p:nvSpPr>
          <p:spPr>
            <a:xfrm>
              <a:off x="8177897" y="3851707"/>
              <a:ext cx="5241769" cy="197269"/>
            </a:xfrm>
            <a:prstGeom prst="rect">
              <a:avLst/>
            </a:prstGeom>
            <a:noFill/>
          </p:spPr>
          <p:txBody>
            <a:bodyPr wrap="square">
              <a:spAutoFit/>
              <a:scene3d>
                <a:camera prst="orthographicFront"/>
                <a:lightRig rig="threePt" dir="t"/>
              </a:scene3d>
              <a:sp3d extrusionH="57150">
                <a:bevelT w="38100" h="38100" prst="slope"/>
              </a:sp3d>
            </a:bodyPr>
            <a:lstStyle/>
            <a:p>
              <a:r>
                <a:rPr lang="en-US" sz="1800" b="1" dirty="0"/>
                <a:t>3. Irregular repair contracts </a:t>
              </a:r>
              <a:endParaRPr lang="en-US" dirty="0"/>
            </a:p>
          </p:txBody>
        </p:sp>
      </p:grpSp>
    </p:spTree>
    <p:extLst>
      <p:ext uri="{BB962C8B-B14F-4D97-AF65-F5344CB8AC3E}">
        <p14:creationId xmlns:p14="http://schemas.microsoft.com/office/powerpoint/2010/main" val="4304414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9" name="Content Placeholder 28">
            <a:extLst>
              <a:ext uri="{FF2B5EF4-FFF2-40B4-BE49-F238E27FC236}">
                <a16:creationId xmlns:a16="http://schemas.microsoft.com/office/drawing/2014/main" id="{CD6C8FE0-1187-2A4A-ADF3-93DAF938DC70}"/>
              </a:ext>
            </a:extLst>
          </p:cNvPr>
          <p:cNvGraphicFramePr>
            <a:graphicFrameLocks noGrp="1"/>
          </p:cNvGraphicFramePr>
          <p:nvPr>
            <p:ph sz="half" idx="2"/>
            <p:extLst>
              <p:ext uri="{D42A27DB-BD31-4B8C-83A1-F6EECF244321}">
                <p14:modId xmlns:p14="http://schemas.microsoft.com/office/powerpoint/2010/main" val="2063258514"/>
              </p:ext>
            </p:extLst>
          </p:nvPr>
        </p:nvGraphicFramePr>
        <p:xfrm>
          <a:off x="5423136" y="410368"/>
          <a:ext cx="6552440" cy="70534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1">
            <a:extLst>
              <a:ext uri="{FF2B5EF4-FFF2-40B4-BE49-F238E27FC236}">
                <a16:creationId xmlns:a16="http://schemas.microsoft.com/office/drawing/2014/main" id="{0FFEDAAB-2A50-09E1-CDB6-EC2C374B10AB}"/>
              </a:ext>
            </a:extLst>
          </p:cNvPr>
          <p:cNvSpPr txBox="1">
            <a:spLocks/>
          </p:cNvSpPr>
          <p:nvPr/>
        </p:nvSpPr>
        <p:spPr>
          <a:xfrm>
            <a:off x="2310384" y="-252413"/>
            <a:ext cx="10515600" cy="1325563"/>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US" b="1" dirty="0"/>
              <a:t>APAAR Drivers and Solutions</a:t>
            </a:r>
          </a:p>
        </p:txBody>
      </p:sp>
      <p:grpSp>
        <p:nvGrpSpPr>
          <p:cNvPr id="19" name="Group 18">
            <a:extLst>
              <a:ext uri="{FF2B5EF4-FFF2-40B4-BE49-F238E27FC236}">
                <a16:creationId xmlns:a16="http://schemas.microsoft.com/office/drawing/2014/main" id="{60A591F2-6346-9D98-E28B-F0947B888727}"/>
              </a:ext>
            </a:extLst>
          </p:cNvPr>
          <p:cNvGrpSpPr/>
          <p:nvPr/>
        </p:nvGrpSpPr>
        <p:grpSpPr>
          <a:xfrm>
            <a:off x="107378" y="1692287"/>
            <a:ext cx="4663017" cy="4657473"/>
            <a:chOff x="395402" y="1787980"/>
            <a:chExt cx="4658342" cy="4657473"/>
          </a:xfrm>
        </p:grpSpPr>
        <p:sp>
          <p:nvSpPr>
            <p:cNvPr id="20" name="Block Arc 19">
              <a:extLst>
                <a:ext uri="{FF2B5EF4-FFF2-40B4-BE49-F238E27FC236}">
                  <a16:creationId xmlns:a16="http://schemas.microsoft.com/office/drawing/2014/main" id="{674A4F69-66F8-4DEA-CC20-8DF478FD4025}"/>
                </a:ext>
              </a:extLst>
            </p:cNvPr>
            <p:cNvSpPr/>
            <p:nvPr/>
          </p:nvSpPr>
          <p:spPr>
            <a:xfrm>
              <a:off x="1090199" y="2482107"/>
              <a:ext cx="3268496" cy="3268496"/>
            </a:xfrm>
            <a:prstGeom prst="blockArc">
              <a:avLst>
                <a:gd name="adj1" fmla="val 10800000"/>
                <a:gd name="adj2" fmla="val 16200000"/>
                <a:gd name="adj3" fmla="val 4640"/>
              </a:avLst>
            </a:prstGeom>
          </p:spPr>
          <p:style>
            <a:lnRef idx="0">
              <a:schemeClr val="lt1">
                <a:hueOff val="0"/>
                <a:satOff val="0"/>
                <a:lumOff val="0"/>
                <a:alphaOff val="0"/>
              </a:schemeClr>
            </a:lnRef>
            <a:fillRef idx="3">
              <a:schemeClr val="accent5">
                <a:hueOff val="0"/>
                <a:satOff val="0"/>
                <a:lumOff val="0"/>
                <a:alphaOff val="0"/>
              </a:schemeClr>
            </a:fillRef>
            <a:effectRef idx="3">
              <a:schemeClr val="accent5">
                <a:hueOff val="0"/>
                <a:satOff val="0"/>
                <a:lumOff val="0"/>
                <a:alphaOff val="0"/>
              </a:schemeClr>
            </a:effectRef>
            <a:fontRef idx="minor">
              <a:schemeClr val="lt1"/>
            </a:fontRef>
          </p:style>
          <p:txBody>
            <a:bodyPr/>
            <a:lstStyle/>
            <a:p>
              <a:endParaRPr lang="en-US"/>
            </a:p>
          </p:txBody>
        </p:sp>
        <p:sp>
          <p:nvSpPr>
            <p:cNvPr id="21" name="Block Arc 20">
              <a:extLst>
                <a:ext uri="{FF2B5EF4-FFF2-40B4-BE49-F238E27FC236}">
                  <a16:creationId xmlns:a16="http://schemas.microsoft.com/office/drawing/2014/main" id="{D497DE2C-F53C-5257-E26A-906FFA872864}"/>
                </a:ext>
              </a:extLst>
            </p:cNvPr>
            <p:cNvSpPr/>
            <p:nvPr/>
          </p:nvSpPr>
          <p:spPr>
            <a:xfrm>
              <a:off x="1090199" y="2482107"/>
              <a:ext cx="3268496" cy="3268496"/>
            </a:xfrm>
            <a:prstGeom prst="blockArc">
              <a:avLst>
                <a:gd name="adj1" fmla="val 5400000"/>
                <a:gd name="adj2" fmla="val 10800000"/>
                <a:gd name="adj3" fmla="val 4640"/>
              </a:avLst>
            </a:prstGeom>
          </p:spPr>
          <p:style>
            <a:lnRef idx="0">
              <a:schemeClr val="lt1">
                <a:hueOff val="0"/>
                <a:satOff val="0"/>
                <a:lumOff val="0"/>
                <a:alphaOff val="0"/>
              </a:schemeClr>
            </a:lnRef>
            <a:fillRef idx="3">
              <a:schemeClr val="accent4">
                <a:hueOff val="0"/>
                <a:satOff val="0"/>
                <a:lumOff val="0"/>
                <a:alphaOff val="0"/>
              </a:schemeClr>
            </a:fillRef>
            <a:effectRef idx="3">
              <a:schemeClr val="accent4">
                <a:hueOff val="0"/>
                <a:satOff val="0"/>
                <a:lumOff val="0"/>
                <a:alphaOff val="0"/>
              </a:schemeClr>
            </a:effectRef>
            <a:fontRef idx="minor">
              <a:schemeClr val="lt1"/>
            </a:fontRef>
          </p:style>
          <p:txBody>
            <a:bodyPr/>
            <a:lstStyle/>
            <a:p>
              <a:endParaRPr lang="en-US"/>
            </a:p>
          </p:txBody>
        </p:sp>
        <p:sp>
          <p:nvSpPr>
            <p:cNvPr id="22" name="Block Arc 21">
              <a:extLst>
                <a:ext uri="{FF2B5EF4-FFF2-40B4-BE49-F238E27FC236}">
                  <a16:creationId xmlns:a16="http://schemas.microsoft.com/office/drawing/2014/main" id="{D9EF0B7B-94DA-BF8F-5C5D-DCA335C403C6}"/>
                </a:ext>
              </a:extLst>
            </p:cNvPr>
            <p:cNvSpPr/>
            <p:nvPr/>
          </p:nvSpPr>
          <p:spPr>
            <a:xfrm>
              <a:off x="1090199" y="2482107"/>
              <a:ext cx="3268496" cy="3268496"/>
            </a:xfrm>
            <a:prstGeom prst="blockArc">
              <a:avLst>
                <a:gd name="adj1" fmla="val 0"/>
                <a:gd name="adj2" fmla="val 5400000"/>
                <a:gd name="adj3" fmla="val 4640"/>
              </a:avLst>
            </a:pr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txBody>
            <a:bodyPr/>
            <a:lstStyle/>
            <a:p>
              <a:endParaRPr lang="en-US"/>
            </a:p>
          </p:txBody>
        </p:sp>
        <p:sp>
          <p:nvSpPr>
            <p:cNvPr id="23" name="Block Arc 22">
              <a:extLst>
                <a:ext uri="{FF2B5EF4-FFF2-40B4-BE49-F238E27FC236}">
                  <a16:creationId xmlns:a16="http://schemas.microsoft.com/office/drawing/2014/main" id="{2133B93D-99CD-0AA4-DF47-4F2AD5158CCD}"/>
                </a:ext>
              </a:extLst>
            </p:cNvPr>
            <p:cNvSpPr/>
            <p:nvPr/>
          </p:nvSpPr>
          <p:spPr>
            <a:xfrm>
              <a:off x="1090199" y="2482107"/>
              <a:ext cx="3268496" cy="3268496"/>
            </a:xfrm>
            <a:prstGeom prst="blockArc">
              <a:avLst>
                <a:gd name="adj1" fmla="val 16200000"/>
                <a:gd name="adj2" fmla="val 0"/>
                <a:gd name="adj3" fmla="val 4640"/>
              </a:avLst>
            </a:prstGeom>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txBody>
            <a:bodyPr/>
            <a:lstStyle/>
            <a:p>
              <a:endParaRPr lang="en-US"/>
            </a:p>
          </p:txBody>
        </p:sp>
        <p:sp>
          <p:nvSpPr>
            <p:cNvPr id="24" name="Freeform: Shape 23">
              <a:extLst>
                <a:ext uri="{FF2B5EF4-FFF2-40B4-BE49-F238E27FC236}">
                  <a16:creationId xmlns:a16="http://schemas.microsoft.com/office/drawing/2014/main" id="{E327CB1F-0546-F3F9-FD88-BAE64F9C19E4}"/>
                </a:ext>
              </a:extLst>
            </p:cNvPr>
            <p:cNvSpPr/>
            <p:nvPr/>
          </p:nvSpPr>
          <p:spPr>
            <a:xfrm>
              <a:off x="1865596" y="3246039"/>
              <a:ext cx="1717701" cy="1740631"/>
            </a:xfrm>
            <a:custGeom>
              <a:avLst/>
              <a:gdLst>
                <a:gd name="csX0" fmla="*/ 0 w 1717701"/>
                <a:gd name="csY0" fmla="*/ 870316 h 1740631"/>
                <a:gd name="csX1" fmla="*/ 858851 w 1717701"/>
                <a:gd name="csY1" fmla="*/ 0 h 1740631"/>
                <a:gd name="csX2" fmla="*/ 1717702 w 1717701"/>
                <a:gd name="csY2" fmla="*/ 870316 h 1740631"/>
                <a:gd name="csX3" fmla="*/ 858851 w 1717701"/>
                <a:gd name="csY3" fmla="*/ 1740632 h 1740631"/>
                <a:gd name="csX4" fmla="*/ 0 w 1717701"/>
                <a:gd name="csY4" fmla="*/ 870316 h 1740631"/>
              </a:gdLst>
              <a:ahLst/>
              <a:cxnLst>
                <a:cxn ang="0">
                  <a:pos x="csX0" y="csY0"/>
                </a:cxn>
                <a:cxn ang="0">
                  <a:pos x="csX1" y="csY1"/>
                </a:cxn>
                <a:cxn ang="0">
                  <a:pos x="csX2" y="csY2"/>
                </a:cxn>
                <a:cxn ang="0">
                  <a:pos x="csX3" y="csY3"/>
                </a:cxn>
                <a:cxn ang="0">
                  <a:pos x="csX4" y="csY4"/>
                </a:cxn>
              </a:cxnLst>
              <a:rect l="l" t="t" r="r" b="b"/>
              <a:pathLst>
                <a:path w="1717701" h="1740631">
                  <a:moveTo>
                    <a:pt x="0" y="870316"/>
                  </a:moveTo>
                  <a:cubicBezTo>
                    <a:pt x="0" y="389654"/>
                    <a:pt x="384521" y="0"/>
                    <a:pt x="858851" y="0"/>
                  </a:cubicBezTo>
                  <a:cubicBezTo>
                    <a:pt x="1333181" y="0"/>
                    <a:pt x="1717702" y="389654"/>
                    <a:pt x="1717702" y="870316"/>
                  </a:cubicBezTo>
                  <a:cubicBezTo>
                    <a:pt x="1717702" y="1350978"/>
                    <a:pt x="1333181" y="1740632"/>
                    <a:pt x="858851" y="1740632"/>
                  </a:cubicBezTo>
                  <a:cubicBezTo>
                    <a:pt x="384521" y="1740632"/>
                    <a:pt x="0" y="1350978"/>
                    <a:pt x="0" y="870316"/>
                  </a:cubicBezTo>
                  <a:close/>
                </a:path>
              </a:pathLst>
            </a:cu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txBody>
            <a:bodyPr spcFirstLastPara="0" vert="horz" wrap="square" lIns="284571" tIns="287930" rIns="284571" bIns="287930" numCol="1" spcCol="1270" anchor="ctr" anchorCtr="0">
              <a:noAutofit/>
            </a:bodyPr>
            <a:lstStyle/>
            <a:p>
              <a:pPr marL="0" lvl="0" indent="0" algn="ctr" defTabSz="1155700">
                <a:lnSpc>
                  <a:spcPct val="90000"/>
                </a:lnSpc>
                <a:spcBef>
                  <a:spcPct val="0"/>
                </a:spcBef>
                <a:spcAft>
                  <a:spcPct val="35000"/>
                </a:spcAft>
                <a:buNone/>
              </a:pPr>
              <a:r>
                <a:rPr lang="en-US" sz="2600" b="1" kern="1200" dirty="0"/>
                <a:t>Key Driving Factors </a:t>
              </a:r>
            </a:p>
          </p:txBody>
        </p:sp>
        <p:sp>
          <p:nvSpPr>
            <p:cNvPr id="25" name="Freeform: Shape 24">
              <a:extLst>
                <a:ext uri="{FF2B5EF4-FFF2-40B4-BE49-F238E27FC236}">
                  <a16:creationId xmlns:a16="http://schemas.microsoft.com/office/drawing/2014/main" id="{4536BFAC-C9F9-182C-AD87-2B95F556E1EE}"/>
                </a:ext>
              </a:extLst>
            </p:cNvPr>
            <p:cNvSpPr/>
            <p:nvPr/>
          </p:nvSpPr>
          <p:spPr>
            <a:xfrm>
              <a:off x="1971917" y="1787980"/>
              <a:ext cx="1505060" cy="1464089"/>
            </a:xfrm>
            <a:custGeom>
              <a:avLst/>
              <a:gdLst>
                <a:gd name="csX0" fmla="*/ 0 w 1505060"/>
                <a:gd name="csY0" fmla="*/ 732045 h 1464089"/>
                <a:gd name="csX1" fmla="*/ 752530 w 1505060"/>
                <a:gd name="csY1" fmla="*/ 0 h 1464089"/>
                <a:gd name="csX2" fmla="*/ 1505060 w 1505060"/>
                <a:gd name="csY2" fmla="*/ 732045 h 1464089"/>
                <a:gd name="csX3" fmla="*/ 752530 w 1505060"/>
                <a:gd name="csY3" fmla="*/ 1464090 h 1464089"/>
                <a:gd name="csX4" fmla="*/ 0 w 1505060"/>
                <a:gd name="csY4" fmla="*/ 732045 h 1464089"/>
              </a:gdLst>
              <a:ahLst/>
              <a:cxnLst>
                <a:cxn ang="0">
                  <a:pos x="csX0" y="csY0"/>
                </a:cxn>
                <a:cxn ang="0">
                  <a:pos x="csX1" y="csY1"/>
                </a:cxn>
                <a:cxn ang="0">
                  <a:pos x="csX2" y="csY2"/>
                </a:cxn>
                <a:cxn ang="0">
                  <a:pos x="csX3" y="csY3"/>
                </a:cxn>
                <a:cxn ang="0">
                  <a:pos x="csX4" y="csY4"/>
                </a:cxn>
              </a:cxnLst>
              <a:rect l="l" t="t" r="r" b="b"/>
              <a:pathLst>
                <a:path w="1505060" h="1464089">
                  <a:moveTo>
                    <a:pt x="0" y="732045"/>
                  </a:moveTo>
                  <a:cubicBezTo>
                    <a:pt x="0" y="327748"/>
                    <a:pt x="336919" y="0"/>
                    <a:pt x="752530" y="0"/>
                  </a:cubicBezTo>
                  <a:cubicBezTo>
                    <a:pt x="1168141" y="0"/>
                    <a:pt x="1505060" y="327748"/>
                    <a:pt x="1505060" y="732045"/>
                  </a:cubicBezTo>
                  <a:cubicBezTo>
                    <a:pt x="1505060" y="1136342"/>
                    <a:pt x="1168141" y="1464090"/>
                    <a:pt x="752530" y="1464090"/>
                  </a:cubicBezTo>
                  <a:cubicBezTo>
                    <a:pt x="336919" y="1464090"/>
                    <a:pt x="0" y="1136342"/>
                    <a:pt x="0" y="732045"/>
                  </a:cubicBezTo>
                  <a:close/>
                </a:path>
              </a:pathLst>
            </a:custGeom>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txBody>
            <a:bodyPr spcFirstLastPara="0" vert="horz" wrap="square" lIns="182880" tIns="182880" rIns="182880" bIns="229651" numCol="1" spcCol="1270" anchor="ctr" anchorCtr="0">
              <a:noAutofit/>
            </a:bodyPr>
            <a:lstStyle/>
            <a:p>
              <a:pPr marL="0" lvl="0" indent="0" algn="ctr" defTabSz="533400">
                <a:lnSpc>
                  <a:spcPct val="90000"/>
                </a:lnSpc>
                <a:spcBef>
                  <a:spcPct val="0"/>
                </a:spcBef>
                <a:spcAft>
                  <a:spcPct val="35000"/>
                </a:spcAft>
                <a:buNone/>
              </a:pPr>
              <a:r>
                <a:rPr lang="en-US" sz="1550" kern="1200" dirty="0">
                  <a:latin typeface="Aptos" panose="02110004020202020204"/>
                  <a:ea typeface="+mn-ea"/>
                  <a:cs typeface="+mn-cs"/>
                </a:rPr>
                <a:t>J cond. misdirected/misidentified material </a:t>
              </a:r>
            </a:p>
          </p:txBody>
        </p:sp>
        <p:sp>
          <p:nvSpPr>
            <p:cNvPr id="26" name="Freeform: Shape 25">
              <a:extLst>
                <a:ext uri="{FF2B5EF4-FFF2-40B4-BE49-F238E27FC236}">
                  <a16:creationId xmlns:a16="http://schemas.microsoft.com/office/drawing/2014/main" id="{BA4DD939-EE8F-363F-5238-87048DAFDD93}"/>
                </a:ext>
              </a:extLst>
            </p:cNvPr>
            <p:cNvSpPr/>
            <p:nvPr/>
          </p:nvSpPr>
          <p:spPr>
            <a:xfrm>
              <a:off x="3587812" y="3428641"/>
              <a:ext cx="1465932" cy="1375427"/>
            </a:xfrm>
            <a:custGeom>
              <a:avLst/>
              <a:gdLst>
                <a:gd name="csX0" fmla="*/ 0 w 1465932"/>
                <a:gd name="csY0" fmla="*/ 687714 h 1375427"/>
                <a:gd name="csX1" fmla="*/ 732966 w 1465932"/>
                <a:gd name="csY1" fmla="*/ 0 h 1375427"/>
                <a:gd name="csX2" fmla="*/ 1465932 w 1465932"/>
                <a:gd name="csY2" fmla="*/ 687714 h 1375427"/>
                <a:gd name="csX3" fmla="*/ 732966 w 1465932"/>
                <a:gd name="csY3" fmla="*/ 1375428 h 1375427"/>
                <a:gd name="csX4" fmla="*/ 0 w 1465932"/>
                <a:gd name="csY4" fmla="*/ 687714 h 1375427"/>
              </a:gdLst>
              <a:ahLst/>
              <a:cxnLst>
                <a:cxn ang="0">
                  <a:pos x="csX0" y="csY0"/>
                </a:cxn>
                <a:cxn ang="0">
                  <a:pos x="csX1" y="csY1"/>
                </a:cxn>
                <a:cxn ang="0">
                  <a:pos x="csX2" y="csY2"/>
                </a:cxn>
                <a:cxn ang="0">
                  <a:pos x="csX3" y="csY3"/>
                </a:cxn>
                <a:cxn ang="0">
                  <a:pos x="csX4" y="csY4"/>
                </a:cxn>
              </a:cxnLst>
              <a:rect l="l" t="t" r="r" b="b"/>
              <a:pathLst>
                <a:path w="1465932" h="1375427">
                  <a:moveTo>
                    <a:pt x="0" y="687714"/>
                  </a:moveTo>
                  <a:cubicBezTo>
                    <a:pt x="0" y="307900"/>
                    <a:pt x="328160" y="0"/>
                    <a:pt x="732966" y="0"/>
                  </a:cubicBezTo>
                  <a:cubicBezTo>
                    <a:pt x="1137772" y="0"/>
                    <a:pt x="1465932" y="307900"/>
                    <a:pt x="1465932" y="687714"/>
                  </a:cubicBezTo>
                  <a:cubicBezTo>
                    <a:pt x="1465932" y="1067528"/>
                    <a:pt x="1137772" y="1375428"/>
                    <a:pt x="732966" y="1375428"/>
                  </a:cubicBezTo>
                  <a:cubicBezTo>
                    <a:pt x="328160" y="1375428"/>
                    <a:pt x="0" y="1067528"/>
                    <a:pt x="0" y="687714"/>
                  </a:cubicBezTo>
                  <a:close/>
                </a:path>
              </a:pathLst>
            </a:cu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txBody>
            <a:bodyPr spcFirstLastPara="0" vert="horz" wrap="square" lIns="0" tIns="216667" rIns="0" bIns="216667" numCol="1" spcCol="1270" anchor="ctr" anchorCtr="1">
              <a:noAutofit/>
            </a:bodyPr>
            <a:lstStyle/>
            <a:p>
              <a:pPr marL="0" lvl="0" indent="0" algn="ctr" defTabSz="533400">
                <a:lnSpc>
                  <a:spcPct val="90000"/>
                </a:lnSpc>
                <a:spcBef>
                  <a:spcPct val="0"/>
                </a:spcBef>
                <a:spcAft>
                  <a:spcPct val="35000"/>
                </a:spcAft>
                <a:buNone/>
              </a:pPr>
              <a:r>
                <a:rPr lang="en-US" sz="1600" kern="1200" dirty="0">
                  <a:latin typeface="Aptos" panose="02110004020202020204"/>
                  <a:ea typeface="+mn-ea"/>
                  <a:cs typeface="+mn-cs"/>
                </a:rPr>
                <a:t>H condition reporting delay</a:t>
              </a:r>
            </a:p>
          </p:txBody>
        </p:sp>
        <p:sp>
          <p:nvSpPr>
            <p:cNvPr id="27" name="Freeform: Shape 26">
              <a:extLst>
                <a:ext uri="{FF2B5EF4-FFF2-40B4-BE49-F238E27FC236}">
                  <a16:creationId xmlns:a16="http://schemas.microsoft.com/office/drawing/2014/main" id="{BD530131-521B-E808-60C1-BF4309869207}"/>
                </a:ext>
              </a:extLst>
            </p:cNvPr>
            <p:cNvSpPr/>
            <p:nvPr/>
          </p:nvSpPr>
          <p:spPr>
            <a:xfrm>
              <a:off x="1961284" y="4979921"/>
              <a:ext cx="1526325" cy="1465532"/>
            </a:xfrm>
            <a:custGeom>
              <a:avLst/>
              <a:gdLst>
                <a:gd name="csX0" fmla="*/ 0 w 1526325"/>
                <a:gd name="csY0" fmla="*/ 732766 h 1465532"/>
                <a:gd name="csX1" fmla="*/ 763163 w 1526325"/>
                <a:gd name="csY1" fmla="*/ 0 h 1465532"/>
                <a:gd name="csX2" fmla="*/ 1526326 w 1526325"/>
                <a:gd name="csY2" fmla="*/ 732766 h 1465532"/>
                <a:gd name="csX3" fmla="*/ 763163 w 1526325"/>
                <a:gd name="csY3" fmla="*/ 1465532 h 1465532"/>
                <a:gd name="csX4" fmla="*/ 0 w 1526325"/>
                <a:gd name="csY4" fmla="*/ 732766 h 1465532"/>
              </a:gdLst>
              <a:ahLst/>
              <a:cxnLst>
                <a:cxn ang="0">
                  <a:pos x="csX0" y="csY0"/>
                </a:cxn>
                <a:cxn ang="0">
                  <a:pos x="csX1" y="csY1"/>
                </a:cxn>
                <a:cxn ang="0">
                  <a:pos x="csX2" y="csY2"/>
                </a:cxn>
                <a:cxn ang="0">
                  <a:pos x="csX3" y="csY3"/>
                </a:cxn>
                <a:cxn ang="0">
                  <a:pos x="csX4" y="csY4"/>
                </a:cxn>
              </a:cxnLst>
              <a:rect l="l" t="t" r="r" b="b"/>
              <a:pathLst>
                <a:path w="1526325" h="1465532">
                  <a:moveTo>
                    <a:pt x="0" y="732766"/>
                  </a:moveTo>
                  <a:cubicBezTo>
                    <a:pt x="0" y="328071"/>
                    <a:pt x="341680" y="0"/>
                    <a:pt x="763163" y="0"/>
                  </a:cubicBezTo>
                  <a:cubicBezTo>
                    <a:pt x="1184646" y="0"/>
                    <a:pt x="1526326" y="328071"/>
                    <a:pt x="1526326" y="732766"/>
                  </a:cubicBezTo>
                  <a:cubicBezTo>
                    <a:pt x="1526326" y="1137461"/>
                    <a:pt x="1184646" y="1465532"/>
                    <a:pt x="763163" y="1465532"/>
                  </a:cubicBezTo>
                  <a:cubicBezTo>
                    <a:pt x="341680" y="1465532"/>
                    <a:pt x="0" y="1137461"/>
                    <a:pt x="0" y="732766"/>
                  </a:cubicBezTo>
                  <a:close/>
                </a:path>
              </a:pathLst>
            </a:custGeom>
          </p:spPr>
          <p:style>
            <a:lnRef idx="0">
              <a:schemeClr val="lt1">
                <a:hueOff val="0"/>
                <a:satOff val="0"/>
                <a:lumOff val="0"/>
                <a:alphaOff val="0"/>
              </a:schemeClr>
            </a:lnRef>
            <a:fillRef idx="3">
              <a:schemeClr val="accent4">
                <a:hueOff val="0"/>
                <a:satOff val="0"/>
                <a:lumOff val="0"/>
                <a:alphaOff val="0"/>
              </a:schemeClr>
            </a:fillRef>
            <a:effectRef idx="3">
              <a:schemeClr val="accent4">
                <a:hueOff val="0"/>
                <a:satOff val="0"/>
                <a:lumOff val="0"/>
                <a:alphaOff val="0"/>
              </a:schemeClr>
            </a:effectRef>
            <a:fontRef idx="minor">
              <a:schemeClr val="lt1"/>
            </a:fontRef>
          </p:style>
          <p:txBody>
            <a:bodyPr spcFirstLastPara="0" vert="horz" wrap="square" lIns="238765" tIns="229862" rIns="238765" bIns="229862" numCol="1" spcCol="1270" anchor="ctr" anchorCtr="0">
              <a:noAutofit/>
            </a:bodyPr>
            <a:lstStyle/>
            <a:p>
              <a:pPr marL="0" lvl="0" indent="0" algn="ctr" defTabSz="533400">
                <a:lnSpc>
                  <a:spcPct val="90000"/>
                </a:lnSpc>
                <a:spcBef>
                  <a:spcPct val="0"/>
                </a:spcBef>
                <a:spcAft>
                  <a:spcPct val="35000"/>
                </a:spcAft>
                <a:buNone/>
              </a:pPr>
              <a:r>
                <a:rPr lang="en-US" sz="1600" kern="1200" dirty="0">
                  <a:latin typeface="Aptos" panose="02110004020202020204"/>
                  <a:ea typeface="+mn-ea"/>
                  <a:cs typeface="+mn-cs"/>
                </a:rPr>
                <a:t>A condition held greater than 30 days</a:t>
              </a:r>
            </a:p>
          </p:txBody>
        </p:sp>
        <p:sp>
          <p:nvSpPr>
            <p:cNvPr id="28" name="Freeform: Shape 27">
              <a:extLst>
                <a:ext uri="{FF2B5EF4-FFF2-40B4-BE49-F238E27FC236}">
                  <a16:creationId xmlns:a16="http://schemas.microsoft.com/office/drawing/2014/main" id="{8B24E56E-4C99-EC80-36BA-9B4FBDC11307}"/>
                </a:ext>
              </a:extLst>
            </p:cNvPr>
            <p:cNvSpPr/>
            <p:nvPr/>
          </p:nvSpPr>
          <p:spPr>
            <a:xfrm>
              <a:off x="395402" y="3367253"/>
              <a:ext cx="1465427" cy="1498204"/>
            </a:xfrm>
            <a:custGeom>
              <a:avLst/>
              <a:gdLst>
                <a:gd name="csX0" fmla="*/ 0 w 1465427"/>
                <a:gd name="csY0" fmla="*/ 749102 h 1498204"/>
                <a:gd name="csX1" fmla="*/ 732714 w 1465427"/>
                <a:gd name="csY1" fmla="*/ 0 h 1498204"/>
                <a:gd name="csX2" fmla="*/ 1465428 w 1465427"/>
                <a:gd name="csY2" fmla="*/ 749102 h 1498204"/>
                <a:gd name="csX3" fmla="*/ 732714 w 1465427"/>
                <a:gd name="csY3" fmla="*/ 1498204 h 1498204"/>
                <a:gd name="csX4" fmla="*/ 0 w 1465427"/>
                <a:gd name="csY4" fmla="*/ 749102 h 1498204"/>
              </a:gdLst>
              <a:ahLst/>
              <a:cxnLst>
                <a:cxn ang="0">
                  <a:pos x="csX0" y="csY0"/>
                </a:cxn>
                <a:cxn ang="0">
                  <a:pos x="csX1" y="csY1"/>
                </a:cxn>
                <a:cxn ang="0">
                  <a:pos x="csX2" y="csY2"/>
                </a:cxn>
                <a:cxn ang="0">
                  <a:pos x="csX3" y="csY3"/>
                </a:cxn>
                <a:cxn ang="0">
                  <a:pos x="csX4" y="csY4"/>
                </a:cxn>
              </a:cxnLst>
              <a:rect l="l" t="t" r="r" b="b"/>
              <a:pathLst>
                <a:path w="1465427" h="1498204">
                  <a:moveTo>
                    <a:pt x="0" y="749102"/>
                  </a:moveTo>
                  <a:cubicBezTo>
                    <a:pt x="0" y="335384"/>
                    <a:pt x="328047" y="0"/>
                    <a:pt x="732714" y="0"/>
                  </a:cubicBezTo>
                  <a:cubicBezTo>
                    <a:pt x="1137381" y="0"/>
                    <a:pt x="1465428" y="335384"/>
                    <a:pt x="1465428" y="749102"/>
                  </a:cubicBezTo>
                  <a:cubicBezTo>
                    <a:pt x="1465428" y="1162820"/>
                    <a:pt x="1137381" y="1498204"/>
                    <a:pt x="732714" y="1498204"/>
                  </a:cubicBezTo>
                  <a:cubicBezTo>
                    <a:pt x="328047" y="1498204"/>
                    <a:pt x="0" y="1162820"/>
                    <a:pt x="0" y="749102"/>
                  </a:cubicBezTo>
                  <a:close/>
                </a:path>
              </a:pathLst>
            </a:custGeom>
          </p:spPr>
          <p:style>
            <a:lnRef idx="0">
              <a:schemeClr val="lt1">
                <a:hueOff val="0"/>
                <a:satOff val="0"/>
                <a:lumOff val="0"/>
                <a:alphaOff val="0"/>
              </a:schemeClr>
            </a:lnRef>
            <a:fillRef idx="3">
              <a:schemeClr val="accent5">
                <a:hueOff val="0"/>
                <a:satOff val="0"/>
                <a:lumOff val="0"/>
                <a:alphaOff val="0"/>
              </a:schemeClr>
            </a:fillRef>
            <a:effectRef idx="3">
              <a:schemeClr val="accent5">
                <a:hueOff val="0"/>
                <a:satOff val="0"/>
                <a:lumOff val="0"/>
                <a:alphaOff val="0"/>
              </a:schemeClr>
            </a:effectRef>
            <a:fontRef idx="minor">
              <a:schemeClr val="lt1"/>
            </a:fontRef>
          </p:style>
          <p:txBody>
            <a:bodyPr spcFirstLastPara="0" vert="horz" wrap="square" lIns="0" tIns="219407" rIns="91440" bIns="219407" numCol="1" spcCol="1270" anchor="ctr" anchorCtr="1">
              <a:normAutofit/>
            </a:bodyPr>
            <a:lstStyle/>
            <a:p>
              <a:pPr marL="0" lvl="0" indent="0" algn="ctr" defTabSz="711200">
                <a:lnSpc>
                  <a:spcPct val="90000"/>
                </a:lnSpc>
                <a:spcBef>
                  <a:spcPct val="0"/>
                </a:spcBef>
                <a:spcAft>
                  <a:spcPct val="35000"/>
                </a:spcAft>
                <a:buNone/>
              </a:pPr>
              <a:r>
                <a:rPr lang="en-US" sz="1600" kern="1200" dirty="0"/>
                <a:t>Contract</a:t>
              </a:r>
            </a:p>
            <a:p>
              <a:pPr marL="0" lvl="0" indent="0" algn="ctr" defTabSz="711200">
                <a:lnSpc>
                  <a:spcPct val="90000"/>
                </a:lnSpc>
                <a:spcBef>
                  <a:spcPct val="0"/>
                </a:spcBef>
                <a:spcAft>
                  <a:spcPct val="35000"/>
                </a:spcAft>
                <a:buNone/>
              </a:pPr>
              <a:r>
                <a:rPr lang="en-US" sz="1600" kern="1200" dirty="0"/>
                <a:t> modifications /</a:t>
              </a:r>
            </a:p>
            <a:p>
              <a:pPr marL="0" lvl="0" indent="0" algn="ctr" defTabSz="711200">
                <a:lnSpc>
                  <a:spcPct val="90000"/>
                </a:lnSpc>
                <a:spcBef>
                  <a:spcPct val="0"/>
                </a:spcBef>
                <a:spcAft>
                  <a:spcPct val="35000"/>
                </a:spcAft>
                <a:buNone/>
              </a:pPr>
              <a:r>
                <a:rPr lang="en-US" sz="1600" kern="1200" dirty="0"/>
                <a:t>expirations</a:t>
              </a:r>
            </a:p>
          </p:txBody>
        </p:sp>
      </p:grpSp>
      <p:sp>
        <p:nvSpPr>
          <p:cNvPr id="2" name="TextBox 1">
            <a:extLst>
              <a:ext uri="{FF2B5EF4-FFF2-40B4-BE49-F238E27FC236}">
                <a16:creationId xmlns:a16="http://schemas.microsoft.com/office/drawing/2014/main" id="{9F762071-E3F6-B587-E964-0FF5974C1B5A}"/>
              </a:ext>
            </a:extLst>
          </p:cNvPr>
          <p:cNvSpPr txBox="1"/>
          <p:nvPr/>
        </p:nvSpPr>
        <p:spPr>
          <a:xfrm>
            <a:off x="595008" y="1235413"/>
            <a:ext cx="4132634" cy="757130"/>
          </a:xfrm>
          <a:prstGeom prst="rect">
            <a:avLst/>
          </a:prstGeom>
          <a:noFill/>
        </p:spPr>
        <p:txBody>
          <a:bodyPr wrap="square" rtlCol="0">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sng" strike="noStrike" kern="1200" cap="none" spc="0" normalizeH="0" baseline="0" noProof="0" dirty="0">
                <a:ln>
                  <a:noFill/>
                </a:ln>
                <a:solidFill>
                  <a:prstClr val="black"/>
                </a:solidFill>
                <a:effectLst/>
                <a:uLnTx/>
                <a:uFillTx/>
                <a:latin typeface="Aptos" panose="02110004020202020204"/>
                <a:ea typeface="+mn-ea"/>
                <a:cs typeface="+mn-cs"/>
              </a:rPr>
              <a:t>Key Driving Factors: </a:t>
            </a:r>
          </a:p>
          <a:p>
            <a:endParaRPr lang="en-US" dirty="0"/>
          </a:p>
        </p:txBody>
      </p:sp>
      <p:sp>
        <p:nvSpPr>
          <p:cNvPr id="6" name="TextBox 5">
            <a:extLst>
              <a:ext uri="{FF2B5EF4-FFF2-40B4-BE49-F238E27FC236}">
                <a16:creationId xmlns:a16="http://schemas.microsoft.com/office/drawing/2014/main" id="{D991E0F0-D90C-0D28-D9B4-C3B53370FB37}"/>
              </a:ext>
            </a:extLst>
          </p:cNvPr>
          <p:cNvSpPr txBox="1"/>
          <p:nvPr/>
        </p:nvSpPr>
        <p:spPr>
          <a:xfrm>
            <a:off x="6787871" y="1248082"/>
            <a:ext cx="3822970" cy="757130"/>
          </a:xfrm>
          <a:prstGeom prst="rect">
            <a:avLst/>
          </a:prstGeom>
          <a:noFill/>
        </p:spPr>
        <p:txBody>
          <a:bodyPr wrap="square" rtlCol="0">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sng" strike="noStrike" kern="1200" cap="none" spc="0" normalizeH="0" baseline="0" noProof="0" dirty="0">
                <a:ln>
                  <a:noFill/>
                </a:ln>
                <a:solidFill>
                  <a:prstClr val="black"/>
                </a:solidFill>
                <a:effectLst/>
                <a:uLnTx/>
                <a:uFillTx/>
                <a:latin typeface="Aptos" panose="02110004020202020204"/>
                <a:ea typeface="+mn-ea"/>
                <a:cs typeface="+mn-cs"/>
              </a:rPr>
              <a:t>Solutions:</a:t>
            </a:r>
          </a:p>
          <a:p>
            <a:endParaRPr lang="en-US" dirty="0"/>
          </a:p>
        </p:txBody>
      </p:sp>
    </p:spTree>
    <p:extLst>
      <p:ext uri="{BB962C8B-B14F-4D97-AF65-F5344CB8AC3E}">
        <p14:creationId xmlns:p14="http://schemas.microsoft.com/office/powerpoint/2010/main" val="9518430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E9C3550-7310-2E5E-4DDF-581FA412C19B}"/>
              </a:ext>
            </a:extLst>
          </p:cNvPr>
          <p:cNvSpPr>
            <a:spLocks noGrp="1"/>
          </p:cNvSpPr>
          <p:nvPr>
            <p:ph type="title"/>
          </p:nvPr>
        </p:nvSpPr>
        <p:spPr/>
        <p:txBody>
          <a:bodyPr/>
          <a:lstStyle/>
          <a:p>
            <a:r>
              <a:rPr lang="en-US" b="1" dirty="0"/>
              <a:t>APAAR Exemptions</a:t>
            </a:r>
          </a:p>
        </p:txBody>
      </p:sp>
      <p:graphicFrame>
        <p:nvGraphicFramePr>
          <p:cNvPr id="2" name="Diagram 1">
            <a:extLst>
              <a:ext uri="{FF2B5EF4-FFF2-40B4-BE49-F238E27FC236}">
                <a16:creationId xmlns:a16="http://schemas.microsoft.com/office/drawing/2014/main" id="{FF0DF655-8A04-770D-8163-F6D018352D79}"/>
              </a:ext>
            </a:extLst>
          </p:cNvPr>
          <p:cNvGraphicFramePr/>
          <p:nvPr>
            <p:extLst>
              <p:ext uri="{D42A27DB-BD31-4B8C-83A1-F6EECF244321}">
                <p14:modId xmlns:p14="http://schemas.microsoft.com/office/powerpoint/2010/main" val="2340535681"/>
              </p:ext>
            </p:extLst>
          </p:nvPr>
        </p:nvGraphicFramePr>
        <p:xfrm>
          <a:off x="257060" y="1626146"/>
          <a:ext cx="11677880" cy="49767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xtBox 8">
            <a:extLst>
              <a:ext uri="{FF2B5EF4-FFF2-40B4-BE49-F238E27FC236}">
                <a16:creationId xmlns:a16="http://schemas.microsoft.com/office/drawing/2014/main" id="{628D1A9E-2781-C53E-9AA5-F9D7E1E36870}"/>
              </a:ext>
            </a:extLst>
          </p:cNvPr>
          <p:cNvSpPr txBox="1"/>
          <p:nvPr/>
        </p:nvSpPr>
        <p:spPr>
          <a:xfrm>
            <a:off x="653164" y="1161834"/>
            <a:ext cx="11548872" cy="400110"/>
          </a:xfrm>
          <a:prstGeom prst="rect">
            <a:avLst/>
          </a:prstGeom>
          <a:noFill/>
        </p:spPr>
        <p:txBody>
          <a:bodyPr wrap="square" rtlCol="0">
            <a:spAutoFit/>
          </a:bodyPr>
          <a:lstStyle/>
          <a:p>
            <a:r>
              <a:rPr lang="en-US" sz="2000" dirty="0">
                <a:solidFill>
                  <a:srgbClr val="FF0000"/>
                </a:solidFill>
              </a:rPr>
              <a:t>The following scenarios are used to exempt or temporarily exclude assets from APAAR return efforts</a:t>
            </a:r>
          </a:p>
        </p:txBody>
      </p:sp>
    </p:spTree>
    <p:extLst>
      <p:ext uri="{BB962C8B-B14F-4D97-AF65-F5344CB8AC3E}">
        <p14:creationId xmlns:p14="http://schemas.microsoft.com/office/powerpoint/2010/main" val="50105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docMetadata/LabelInfo.xml><?xml version="1.0" encoding="utf-8"?>
<clbl:labelList xmlns:clbl="http://schemas.microsoft.com/office/2020/mipLabelMetadata">
  <clbl:label id="{b27ac744-d744-4b94-baa9-948b89b4017a}" enabled="1" method="Standard" siteId="{e3333e00-c877-4b87-b6ad-45e942de1750}" removed="0"/>
</clbl:labelList>
</file>

<file path=docProps/app.xml><?xml version="1.0" encoding="utf-8"?>
<Properties xmlns="http://schemas.openxmlformats.org/officeDocument/2006/extended-properties" xmlns:vt="http://schemas.openxmlformats.org/officeDocument/2006/docPropsVTypes">
  <Template/>
  <TotalTime>5750</TotalTime>
  <Words>1561</Words>
  <Application>Microsoft Office PowerPoint</Application>
  <PresentationFormat>Widescreen</PresentationFormat>
  <Paragraphs>154</Paragraphs>
  <Slides>12</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Aptos</vt:lpstr>
      <vt:lpstr>Aptos Narrow</vt:lpstr>
      <vt:lpstr>Arial</vt:lpstr>
      <vt:lpstr>Book Antiqua</vt:lpstr>
      <vt:lpstr>Franklin Gothic Demi</vt:lpstr>
      <vt:lpstr>Wingdings</vt:lpstr>
      <vt:lpstr>Office Theme</vt:lpstr>
      <vt:lpstr> Asset Posture Above Allowance/Repair (APAAR) </vt:lpstr>
      <vt:lpstr>PowerPoint Presentation</vt:lpstr>
      <vt:lpstr>PowerPoint Presentation</vt:lpstr>
      <vt:lpstr>APAAR by the numbers</vt:lpstr>
      <vt:lpstr>PowerPoint Presentation</vt:lpstr>
      <vt:lpstr>PowerPoint Presentation</vt:lpstr>
      <vt:lpstr>Examples</vt:lpstr>
      <vt:lpstr>PowerPoint Presentation</vt:lpstr>
      <vt:lpstr>APAAR Exemptions</vt:lpstr>
      <vt:lpstr>Key Takeaways</vt:lpstr>
      <vt:lpstr>PowerPoint Presentation</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Miller, Keith J CIV USN NAVSUP WSS PHIL (USA)</dc:creator>
  <cp:lastModifiedBy>Mullen, Caitlyn R CIV USN NAVSUP WSS PHIL (USA)</cp:lastModifiedBy>
  <cp:revision>6</cp:revision>
  <dcterms:created xsi:type="dcterms:W3CDTF">2026-03-17T13:25:39Z</dcterms:created>
  <dcterms:modified xsi:type="dcterms:W3CDTF">2026-07-29T10:41:06Z</dcterms:modified>
</cp:coreProperties>
</file>